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0"/>
  </p:notesMasterIdLst>
  <p:sldIdLst>
    <p:sldId id="256" r:id="rId2"/>
    <p:sldId id="263" r:id="rId3"/>
    <p:sldId id="265" r:id="rId4"/>
    <p:sldId id="257" r:id="rId5"/>
    <p:sldId id="266" r:id="rId6"/>
    <p:sldId id="267" r:id="rId7"/>
    <p:sldId id="258"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40"/>
    <p:restoredTop sz="94673"/>
  </p:normalViewPr>
  <p:slideViewPr>
    <p:cSldViewPr snapToGrid="0" snapToObjects="1">
      <p:cViewPr>
        <p:scale>
          <a:sx n="100" d="100"/>
          <a:sy n="100" d="100"/>
        </p:scale>
        <p:origin x="2328"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robertrivens/SMU%20Data%20Science/MSDS%207330%20Intro%20to%20Databases%20-%20Section%20405/Projects%20Papers/earning_by_education_flat_columns.xlsm"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robertrivens/SMU%20Data%20Science/MSDS%207330%20Intro%20to%20Databases%20-%20Section%20405/Projects%20Papers/earning_by_education_flat_columns.xlsm"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robertrivens/SMU%20Data%20Science/MSDS%207330%20Intro%20to%20Databases%20-%20Section%20405/Projects%20Papers/earning_by_education_flat_columns.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Aveage Salary</a:t>
            </a:r>
            <a:r>
              <a:rPr lang="en-US" baseline="0"/>
              <a:t> - New Jersy vs Maine by Gender</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2"/>
          <c:order val="0"/>
          <c:tx>
            <c:strRef>
              <c:f>'Sheet2 (4)'!$A$6</c:f>
              <c:strCache>
                <c:ptCount val="1"/>
                <c:pt idx="0">
                  <c:v>New Jersey</c:v>
                </c:pt>
              </c:strCache>
            </c:strRef>
          </c:tx>
          <c:spPr>
            <a:solidFill>
              <a:schemeClr val="accent3"/>
            </a:solidFill>
            <a:ln>
              <a:noFill/>
            </a:ln>
            <a:effectLst/>
          </c:spPr>
          <c:invertIfNegative val="0"/>
          <c:cat>
            <c:strRef>
              <c:f>'Sheet2 (4)'!$B$3:$I$3</c:f>
              <c:strCache>
                <c:ptCount val="8"/>
                <c:pt idx="0">
                  <c:v>Average of Estimate_Male_HighSchool</c:v>
                </c:pt>
                <c:pt idx="1">
                  <c:v>Average of Estimate_Male_Some_College</c:v>
                </c:pt>
                <c:pt idx="2">
                  <c:v>Average of Estimate_Male_Bachelor</c:v>
                </c:pt>
                <c:pt idx="3">
                  <c:v>Average of Estimate_Male_Graduate_Degree</c:v>
                </c:pt>
                <c:pt idx="4">
                  <c:v>Average of Estimate_Female_High_School</c:v>
                </c:pt>
                <c:pt idx="5">
                  <c:v>Average of Estimate_Female_Some_College</c:v>
                </c:pt>
                <c:pt idx="6">
                  <c:v>Average of Estimate_Female_Bachelor</c:v>
                </c:pt>
                <c:pt idx="7">
                  <c:v>Average of Estimate_Female_Graduate_Degree</c:v>
                </c:pt>
              </c:strCache>
            </c:strRef>
          </c:cat>
          <c:val>
            <c:numRef>
              <c:f>'Sheet2 (4)'!$B$6:$I$6</c:f>
              <c:numCache>
                <c:formatCode>General</c:formatCode>
                <c:ptCount val="8"/>
                <c:pt idx="0">
                  <c:v>45045.5</c:v>
                </c:pt>
                <c:pt idx="1">
                  <c:v>53983.07978723403</c:v>
                </c:pt>
                <c:pt idx="2">
                  <c:v>75458.085106383</c:v>
                </c:pt>
                <c:pt idx="3">
                  <c:v>97078.93950177934</c:v>
                </c:pt>
                <c:pt idx="4">
                  <c:v>27606.74290780142</c:v>
                </c:pt>
                <c:pt idx="5">
                  <c:v>35452.64893617021</c:v>
                </c:pt>
                <c:pt idx="6">
                  <c:v>49679.80319148936</c:v>
                </c:pt>
                <c:pt idx="7">
                  <c:v>66892.95567375887</c:v>
                </c:pt>
              </c:numCache>
            </c:numRef>
          </c:val>
        </c:ser>
        <c:dLbls>
          <c:showLegendKey val="0"/>
          <c:showVal val="0"/>
          <c:showCatName val="0"/>
          <c:showSerName val="0"/>
          <c:showPercent val="0"/>
          <c:showBubbleSize val="0"/>
        </c:dLbls>
        <c:gapWidth val="219"/>
        <c:axId val="-659509248"/>
        <c:axId val="-659506928"/>
      </c:barChart>
      <c:catAx>
        <c:axId val="-659509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506928"/>
        <c:crosses val="autoZero"/>
        <c:auto val="1"/>
        <c:lblAlgn val="ctr"/>
        <c:lblOffset val="100"/>
        <c:noMultiLvlLbl val="0"/>
      </c:catAx>
      <c:valAx>
        <c:axId val="-659506928"/>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509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Avenir Book" charset="0"/>
                <a:ea typeface="Avenir Book" charset="0"/>
                <a:cs typeface="Avenir Book" charset="0"/>
              </a:defRPr>
            </a:pPr>
            <a:r>
              <a:rPr lang="en-US" sz="1600" b="1">
                <a:latin typeface="Avenir Book" charset="0"/>
                <a:ea typeface="Avenir Book" charset="0"/>
                <a:cs typeface="Avenir Book" charset="0"/>
              </a:rPr>
              <a:t>Scatter </a:t>
            </a:r>
            <a:r>
              <a:rPr lang="en-US" sz="1600" b="1" smtClean="0">
                <a:latin typeface="Avenir Book" charset="0"/>
                <a:ea typeface="Avenir Book" charset="0"/>
                <a:cs typeface="Avenir Book" charset="0"/>
              </a:rPr>
              <a:t>Plot </a:t>
            </a:r>
            <a:r>
              <a:rPr lang="en-US" sz="1600" b="1" dirty="0">
                <a:latin typeface="Avenir Book" charset="0"/>
                <a:ea typeface="Avenir Book" charset="0"/>
                <a:cs typeface="Avenir Book" charset="0"/>
              </a:rPr>
              <a:t>- All States by Degree Type</a:t>
            </a:r>
          </a:p>
        </c:rich>
      </c:tx>
      <c:layout>
        <c:manualLayout>
          <c:xMode val="edge"/>
          <c:yMode val="edge"/>
          <c:x val="0.148564651250079"/>
          <c:y val="0.0364932741267475"/>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Avenir Book" charset="0"/>
              <a:ea typeface="Avenir Book" charset="0"/>
              <a:cs typeface="Avenir Book" charset="0"/>
            </a:defRPr>
          </a:pPr>
          <a:endParaRPr lang="en-US"/>
        </a:p>
      </c:txPr>
    </c:title>
    <c:autoTitleDeleted val="0"/>
    <c:plotArea>
      <c:layout/>
      <c:scatterChart>
        <c:scatterStyle val="lineMarker"/>
        <c:varyColors val="0"/>
        <c:ser>
          <c:idx val="0"/>
          <c:order val="0"/>
          <c:tx>
            <c:strRef>
              <c:f>Sheet2!$A$4</c:f>
              <c:strCache>
                <c:ptCount val="1"/>
                <c:pt idx="0">
                  <c:v>Alabama</c:v>
                </c:pt>
              </c:strCache>
            </c:strRef>
          </c:tx>
          <c:spPr>
            <a:ln w="25400" cap="rnd">
              <a:noFill/>
              <a:round/>
            </a:ln>
            <a:effectLst/>
          </c:spPr>
          <c:marker>
            <c:symbol val="circle"/>
            <c:size val="5"/>
            <c:spPr>
              <a:solidFill>
                <a:schemeClr val="accent1"/>
              </a:solidFill>
              <a:ln w="9525">
                <a:solidFill>
                  <a:schemeClr val="accent1"/>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Sheet2!$B$4:$E$4</c:f>
              <c:numCache>
                <c:formatCode>General</c:formatCode>
                <c:ptCount val="4"/>
                <c:pt idx="0">
                  <c:v>25101.01449275362</c:v>
                </c:pt>
                <c:pt idx="1">
                  <c:v>30222.14492753622</c:v>
                </c:pt>
                <c:pt idx="2">
                  <c:v>44185.07246376811</c:v>
                </c:pt>
                <c:pt idx="3">
                  <c:v>54599.4347826087</c:v>
                </c:pt>
              </c:numCache>
            </c:numRef>
          </c:yVal>
          <c:smooth val="0"/>
        </c:ser>
        <c:ser>
          <c:idx val="1"/>
          <c:order val="1"/>
          <c:tx>
            <c:strRef>
              <c:f>Sheet2!$A$5</c:f>
              <c:strCache>
                <c:ptCount val="1"/>
                <c:pt idx="0">
                  <c:v>Alaska</c:v>
                </c:pt>
              </c:strCache>
            </c:strRef>
          </c:tx>
          <c:spPr>
            <a:ln w="25400" cap="rnd">
              <a:noFill/>
              <a:round/>
            </a:ln>
            <a:effectLst/>
          </c:spPr>
          <c:marker>
            <c:symbol val="circle"/>
            <c:size val="5"/>
            <c:spPr>
              <a:solidFill>
                <a:schemeClr val="accent2"/>
              </a:solidFill>
              <a:ln w="9525">
                <a:solidFill>
                  <a:schemeClr val="accent2"/>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Sheet2!$B$5:$E$5</c:f>
              <c:numCache>
                <c:formatCode>General</c:formatCode>
                <c:ptCount val="4"/>
                <c:pt idx="0">
                  <c:v>29574.62962962963</c:v>
                </c:pt>
                <c:pt idx="1">
                  <c:v>34179.07407407408</c:v>
                </c:pt>
                <c:pt idx="2">
                  <c:v>51466.55555555555</c:v>
                </c:pt>
                <c:pt idx="3">
                  <c:v>59373.83333333334</c:v>
                </c:pt>
              </c:numCache>
            </c:numRef>
          </c:yVal>
          <c:smooth val="0"/>
        </c:ser>
        <c:ser>
          <c:idx val="2"/>
          <c:order val="2"/>
          <c:tx>
            <c:strRef>
              <c:f>Sheet2!$A$6</c:f>
              <c:strCache>
                <c:ptCount val="1"/>
                <c:pt idx="0">
                  <c:v>Arizona</c:v>
                </c:pt>
              </c:strCache>
            </c:strRef>
          </c:tx>
          <c:spPr>
            <a:ln w="25400" cap="rnd">
              <a:noFill/>
              <a:round/>
            </a:ln>
            <a:effectLst/>
          </c:spPr>
          <c:marker>
            <c:symbol val="circle"/>
            <c:size val="5"/>
            <c:spPr>
              <a:solidFill>
                <a:schemeClr val="accent3"/>
              </a:solidFill>
              <a:ln w="9525">
                <a:solidFill>
                  <a:schemeClr val="accent3"/>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Sheet2!$B$6:$E$6</c:f>
              <c:numCache>
                <c:formatCode>General</c:formatCode>
                <c:ptCount val="4"/>
                <c:pt idx="0">
                  <c:v>25188.65158371041</c:v>
                </c:pt>
                <c:pt idx="1">
                  <c:v>29671.29864253394</c:v>
                </c:pt>
                <c:pt idx="2">
                  <c:v>38093.23076923077</c:v>
                </c:pt>
                <c:pt idx="3">
                  <c:v>41253.8959276018</c:v>
                </c:pt>
              </c:numCache>
            </c:numRef>
          </c:yVal>
          <c:smooth val="0"/>
        </c:ser>
        <c:ser>
          <c:idx val="3"/>
          <c:order val="3"/>
          <c:tx>
            <c:strRef>
              <c:f>Sheet2!$A$7</c:f>
              <c:strCache>
                <c:ptCount val="1"/>
                <c:pt idx="0">
                  <c:v>Arkansas</c:v>
                </c:pt>
              </c:strCache>
            </c:strRef>
          </c:tx>
          <c:spPr>
            <a:ln w="25400" cap="rnd">
              <a:noFill/>
              <a:round/>
            </a:ln>
            <a:effectLst/>
          </c:spPr>
          <c:marker>
            <c:symbol val="circle"/>
            <c:size val="5"/>
            <c:spPr>
              <a:solidFill>
                <a:schemeClr val="accent4"/>
              </a:solidFill>
              <a:ln w="9525">
                <a:solidFill>
                  <a:schemeClr val="accent4"/>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Sheet2!$B$7:$E$7</c:f>
              <c:numCache>
                <c:formatCode>General</c:formatCode>
                <c:ptCount val="4"/>
                <c:pt idx="0">
                  <c:v>25304.34728033473</c:v>
                </c:pt>
                <c:pt idx="1">
                  <c:v>28323.47280334728</c:v>
                </c:pt>
                <c:pt idx="2">
                  <c:v>40732.26778242677</c:v>
                </c:pt>
                <c:pt idx="3">
                  <c:v>51048.82426778242</c:v>
                </c:pt>
              </c:numCache>
            </c:numRef>
          </c:yVal>
          <c:smooth val="0"/>
        </c:ser>
        <c:ser>
          <c:idx val="4"/>
          <c:order val="4"/>
          <c:tx>
            <c:strRef>
              <c:f>Sheet2!$A$8</c:f>
              <c:strCache>
                <c:ptCount val="1"/>
                <c:pt idx="0">
                  <c:v>California</c:v>
                </c:pt>
              </c:strCache>
            </c:strRef>
          </c:tx>
          <c:spPr>
            <a:ln w="25400" cap="rnd">
              <a:noFill/>
              <a:round/>
            </a:ln>
            <a:effectLst/>
          </c:spPr>
          <c:marker>
            <c:symbol val="circle"/>
            <c:size val="5"/>
            <c:spPr>
              <a:solidFill>
                <a:schemeClr val="accent5"/>
              </a:solidFill>
              <a:ln w="9525">
                <a:solidFill>
                  <a:schemeClr val="accent5"/>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Sheet2!$B$8:$E$8</c:f>
              <c:numCache>
                <c:formatCode>General</c:formatCode>
                <c:ptCount val="4"/>
                <c:pt idx="0">
                  <c:v>29297.4964610718</c:v>
                </c:pt>
                <c:pt idx="1">
                  <c:v>35222.34580384226</c:v>
                </c:pt>
                <c:pt idx="2">
                  <c:v>50480.38827098078</c:v>
                </c:pt>
                <c:pt idx="3">
                  <c:v>64048.69868554095</c:v>
                </c:pt>
              </c:numCache>
            </c:numRef>
          </c:yVal>
          <c:smooth val="0"/>
        </c:ser>
        <c:ser>
          <c:idx val="5"/>
          <c:order val="5"/>
          <c:tx>
            <c:strRef>
              <c:f>Sheet2!$A$9</c:f>
              <c:strCache>
                <c:ptCount val="1"/>
                <c:pt idx="0">
                  <c:v>Colorado</c:v>
                </c:pt>
              </c:strCache>
            </c:strRef>
          </c:tx>
          <c:spPr>
            <a:ln w="25400" cap="rnd">
              <a:noFill/>
              <a:round/>
            </a:ln>
            <a:effectLst/>
          </c:spPr>
          <c:marker>
            <c:symbol val="circle"/>
            <c:size val="5"/>
            <c:spPr>
              <a:solidFill>
                <a:schemeClr val="accent6"/>
              </a:solidFill>
              <a:ln w="9525">
                <a:solidFill>
                  <a:schemeClr val="accent6"/>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Sheet2!$B$9:$E$9</c:f>
              <c:numCache>
                <c:formatCode>General</c:formatCode>
                <c:ptCount val="4"/>
                <c:pt idx="0">
                  <c:v>28697.56424581006</c:v>
                </c:pt>
                <c:pt idx="1">
                  <c:v>31182.8938547486</c:v>
                </c:pt>
                <c:pt idx="2">
                  <c:v>39408.1061452514</c:v>
                </c:pt>
                <c:pt idx="3">
                  <c:v>47897.88268156425</c:v>
                </c:pt>
              </c:numCache>
            </c:numRef>
          </c:yVal>
          <c:smooth val="0"/>
        </c:ser>
        <c:ser>
          <c:idx val="6"/>
          <c:order val="6"/>
          <c:tx>
            <c:strRef>
              <c:f>Sheet2!$A$10</c:f>
              <c:strCache>
                <c:ptCount val="1"/>
                <c:pt idx="0">
                  <c:v>Connecticut</c:v>
                </c:pt>
              </c:strCache>
            </c:strRef>
          </c:tx>
          <c:spPr>
            <a:ln w="25400" cap="rnd">
              <a:noFill/>
              <a:round/>
            </a:ln>
            <a:effectLst/>
          </c:spPr>
          <c:marker>
            <c:symbol val="circle"/>
            <c:size val="5"/>
            <c:spPr>
              <a:solidFill>
                <a:schemeClr val="accent1">
                  <a:lumMod val="60000"/>
                </a:schemeClr>
              </a:solidFill>
              <a:ln w="9525">
                <a:solidFill>
                  <a:schemeClr val="accent1">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Sheet2!$B$10:$E$10</c:f>
              <c:numCache>
                <c:formatCode>General</c:formatCode>
                <c:ptCount val="4"/>
                <c:pt idx="0">
                  <c:v>36414.5294117647</c:v>
                </c:pt>
                <c:pt idx="1">
                  <c:v>42506.72352941175</c:v>
                </c:pt>
                <c:pt idx="2">
                  <c:v>60068.6882352941</c:v>
                </c:pt>
                <c:pt idx="3">
                  <c:v>77024.8</c:v>
                </c:pt>
              </c:numCache>
            </c:numRef>
          </c:yVal>
          <c:smooth val="0"/>
        </c:ser>
        <c:ser>
          <c:idx val="7"/>
          <c:order val="7"/>
          <c:tx>
            <c:strRef>
              <c:f>Sheet2!$A$11</c:f>
              <c:strCache>
                <c:ptCount val="1"/>
                <c:pt idx="0">
                  <c:v>Delaware</c:v>
                </c:pt>
              </c:strCache>
            </c:strRef>
          </c:tx>
          <c:spPr>
            <a:ln w="25400" cap="rnd">
              <a:noFill/>
              <a:round/>
            </a:ln>
            <a:effectLst/>
          </c:spPr>
          <c:marker>
            <c:symbol val="circle"/>
            <c:size val="5"/>
            <c:spPr>
              <a:solidFill>
                <a:schemeClr val="accent2">
                  <a:lumMod val="60000"/>
                </a:schemeClr>
              </a:solidFill>
              <a:ln w="9525">
                <a:solidFill>
                  <a:schemeClr val="accent2">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Sheet2!$B$11:$E$11</c:f>
              <c:numCache>
                <c:formatCode>General</c:formatCode>
                <c:ptCount val="4"/>
                <c:pt idx="0">
                  <c:v>30725.70588235294</c:v>
                </c:pt>
                <c:pt idx="1">
                  <c:v>37192.35294117646</c:v>
                </c:pt>
                <c:pt idx="2">
                  <c:v>48109.29411764706</c:v>
                </c:pt>
                <c:pt idx="3">
                  <c:v>62553.11764705882</c:v>
                </c:pt>
              </c:numCache>
            </c:numRef>
          </c:yVal>
          <c:smooth val="0"/>
        </c:ser>
        <c:ser>
          <c:idx val="8"/>
          <c:order val="8"/>
          <c:tx>
            <c:strRef>
              <c:f>Sheet2!$A$12</c:f>
              <c:strCache>
                <c:ptCount val="1"/>
                <c:pt idx="0">
                  <c:v>Florida</c:v>
                </c:pt>
              </c:strCache>
            </c:strRef>
          </c:tx>
          <c:spPr>
            <a:ln w="25400" cap="rnd">
              <a:noFill/>
              <a:round/>
            </a:ln>
            <a:effectLst/>
          </c:spPr>
          <c:marker>
            <c:symbol val="circle"/>
            <c:size val="5"/>
            <c:spPr>
              <a:solidFill>
                <a:schemeClr val="accent3">
                  <a:lumMod val="60000"/>
                </a:schemeClr>
              </a:solidFill>
              <a:ln w="9525">
                <a:solidFill>
                  <a:schemeClr val="accent3">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Sheet2!$B$12:$E$12</c:f>
              <c:numCache>
                <c:formatCode>General</c:formatCode>
                <c:ptCount val="4"/>
                <c:pt idx="0">
                  <c:v>25505.77941176471</c:v>
                </c:pt>
                <c:pt idx="1">
                  <c:v>29943.25</c:v>
                </c:pt>
                <c:pt idx="2">
                  <c:v>42324.23529411764</c:v>
                </c:pt>
                <c:pt idx="3">
                  <c:v>53415.04411764705</c:v>
                </c:pt>
              </c:numCache>
            </c:numRef>
          </c:yVal>
          <c:smooth val="0"/>
        </c:ser>
        <c:ser>
          <c:idx val="9"/>
          <c:order val="9"/>
          <c:tx>
            <c:strRef>
              <c:f>Sheet2!$A$13</c:f>
              <c:strCache>
                <c:ptCount val="1"/>
                <c:pt idx="0">
                  <c:v>Georgia</c:v>
                </c:pt>
              </c:strCache>
            </c:strRef>
          </c:tx>
          <c:spPr>
            <a:ln w="25400" cap="rnd">
              <a:noFill/>
              <a:round/>
            </a:ln>
            <a:effectLst/>
          </c:spPr>
          <c:marker>
            <c:symbol val="circle"/>
            <c:size val="5"/>
            <c:spPr>
              <a:solidFill>
                <a:schemeClr val="accent4">
                  <a:lumMod val="60000"/>
                </a:schemeClr>
              </a:solidFill>
              <a:ln w="9525">
                <a:solidFill>
                  <a:schemeClr val="accent4">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Sheet2!$B$13:$E$13</c:f>
              <c:numCache>
                <c:formatCode>General</c:formatCode>
                <c:ptCount val="4"/>
                <c:pt idx="0">
                  <c:v>26123.89947089947</c:v>
                </c:pt>
                <c:pt idx="1">
                  <c:v>30267.8201058201</c:v>
                </c:pt>
                <c:pt idx="2">
                  <c:v>43575.69312169311</c:v>
                </c:pt>
                <c:pt idx="3">
                  <c:v>54611.02645502645</c:v>
                </c:pt>
              </c:numCache>
            </c:numRef>
          </c:yVal>
          <c:smooth val="0"/>
        </c:ser>
        <c:ser>
          <c:idx val="10"/>
          <c:order val="10"/>
          <c:tx>
            <c:strRef>
              <c:f>Sheet2!$A$14</c:f>
              <c:strCache>
                <c:ptCount val="1"/>
                <c:pt idx="0">
                  <c:v>Hawaii</c:v>
                </c:pt>
              </c:strCache>
            </c:strRef>
          </c:tx>
          <c:spPr>
            <a:ln w="25400" cap="rnd">
              <a:noFill/>
              <a:round/>
            </a:ln>
            <a:effectLst/>
          </c:spPr>
          <c:marker>
            <c:symbol val="circle"/>
            <c:size val="5"/>
            <c:spPr>
              <a:solidFill>
                <a:schemeClr val="accent5">
                  <a:lumMod val="60000"/>
                </a:schemeClr>
              </a:solidFill>
              <a:ln w="9525">
                <a:solidFill>
                  <a:schemeClr val="accent5">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Sheet2!$B$14:$E$14</c:f>
              <c:numCache>
                <c:formatCode>General</c:formatCode>
                <c:ptCount val="4"/>
                <c:pt idx="0">
                  <c:v>30613.0</c:v>
                </c:pt>
                <c:pt idx="1">
                  <c:v>36020.0</c:v>
                </c:pt>
                <c:pt idx="2">
                  <c:v>46796.0</c:v>
                </c:pt>
                <c:pt idx="3">
                  <c:v>61965.0</c:v>
                </c:pt>
              </c:numCache>
            </c:numRef>
          </c:yVal>
          <c:smooth val="0"/>
        </c:ser>
        <c:ser>
          <c:idx val="11"/>
          <c:order val="11"/>
          <c:tx>
            <c:strRef>
              <c:f>Sheet2!$A$15</c:f>
              <c:strCache>
                <c:ptCount val="1"/>
                <c:pt idx="0">
                  <c:v>Idaho</c:v>
                </c:pt>
              </c:strCache>
            </c:strRef>
          </c:tx>
          <c:spPr>
            <a:ln w="25400" cap="rnd">
              <a:noFill/>
              <a:round/>
            </a:ln>
            <a:effectLst/>
          </c:spPr>
          <c:marker>
            <c:symbol val="circle"/>
            <c:size val="5"/>
            <c:spPr>
              <a:solidFill>
                <a:schemeClr val="accent6">
                  <a:lumMod val="60000"/>
                </a:schemeClr>
              </a:solidFill>
              <a:ln w="9525">
                <a:solidFill>
                  <a:schemeClr val="accent6">
                    <a:lumMod val="6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Sheet2!$B$15:$E$15</c:f>
              <c:numCache>
                <c:formatCode>General</c:formatCode>
                <c:ptCount val="4"/>
                <c:pt idx="0">
                  <c:v>24585.0</c:v>
                </c:pt>
                <c:pt idx="1">
                  <c:v>27473.81034482759</c:v>
                </c:pt>
                <c:pt idx="2">
                  <c:v>38207.64655172413</c:v>
                </c:pt>
                <c:pt idx="3">
                  <c:v>48417.44827586207</c:v>
                </c:pt>
              </c:numCache>
            </c:numRef>
          </c:yVal>
          <c:smooth val="0"/>
        </c:ser>
        <c:ser>
          <c:idx val="12"/>
          <c:order val="12"/>
          <c:tx>
            <c:strRef>
              <c:f>Sheet2!$A$16</c:f>
              <c:strCache>
                <c:ptCount val="1"/>
                <c:pt idx="0">
                  <c:v>Illinois</c:v>
                </c:pt>
              </c:strCache>
            </c:strRef>
          </c:tx>
          <c:spPr>
            <a:ln w="2540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Sheet2!$B$16:$E$16</c:f>
              <c:numCache>
                <c:formatCode>General</c:formatCode>
                <c:ptCount val="4"/>
                <c:pt idx="0">
                  <c:v>30460.62975778546</c:v>
                </c:pt>
                <c:pt idx="1">
                  <c:v>35359.04382929643</c:v>
                </c:pt>
                <c:pt idx="2">
                  <c:v>48128.98615916955</c:v>
                </c:pt>
                <c:pt idx="3">
                  <c:v>60326.62702078521</c:v>
                </c:pt>
              </c:numCache>
            </c:numRef>
          </c:yVal>
          <c:smooth val="0"/>
        </c:ser>
        <c:ser>
          <c:idx val="13"/>
          <c:order val="13"/>
          <c:tx>
            <c:strRef>
              <c:f>Sheet2!$A$17</c:f>
              <c:strCache>
                <c:ptCount val="1"/>
                <c:pt idx="0">
                  <c:v>Indiana</c:v>
                </c:pt>
              </c:strCache>
            </c:strRef>
          </c:tx>
          <c:spPr>
            <a:ln w="2540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Sheet2!$B$17:$E$17</c:f>
              <c:numCache>
                <c:formatCode>General</c:formatCode>
                <c:ptCount val="4"/>
                <c:pt idx="0">
                  <c:v>29437.3698630137</c:v>
                </c:pt>
                <c:pt idx="1">
                  <c:v>33307.69863013698</c:v>
                </c:pt>
                <c:pt idx="2">
                  <c:v>44155.3493150685</c:v>
                </c:pt>
                <c:pt idx="3">
                  <c:v>55232.3082191781</c:v>
                </c:pt>
              </c:numCache>
            </c:numRef>
          </c:yVal>
          <c:smooth val="0"/>
        </c:ser>
        <c:ser>
          <c:idx val="14"/>
          <c:order val="14"/>
          <c:tx>
            <c:strRef>
              <c:f>Sheet2!$A$18</c:f>
              <c:strCache>
                <c:ptCount val="1"/>
                <c:pt idx="0">
                  <c:v>Iowa</c:v>
                </c:pt>
              </c:strCache>
            </c:strRef>
          </c:tx>
          <c:spPr>
            <a:ln w="25400" cap="rnd">
              <a:no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Sheet2!$B$18:$E$18</c:f>
              <c:numCache>
                <c:formatCode>General</c:formatCode>
                <c:ptCount val="4"/>
                <c:pt idx="0">
                  <c:v>29927.59654178674</c:v>
                </c:pt>
                <c:pt idx="1">
                  <c:v>33909.83285302593</c:v>
                </c:pt>
                <c:pt idx="2">
                  <c:v>43863.15273775216</c:v>
                </c:pt>
                <c:pt idx="3">
                  <c:v>55589.32853025936</c:v>
                </c:pt>
              </c:numCache>
            </c:numRef>
          </c:yVal>
          <c:smooth val="0"/>
        </c:ser>
        <c:ser>
          <c:idx val="15"/>
          <c:order val="15"/>
          <c:tx>
            <c:strRef>
              <c:f>Sheet2!$A$19</c:f>
              <c:strCache>
                <c:ptCount val="1"/>
                <c:pt idx="0">
                  <c:v>Kansas</c:v>
                </c:pt>
              </c:strCache>
            </c:strRef>
          </c:tx>
          <c:spPr>
            <a:ln w="25400" cap="rnd">
              <a:no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Sheet2!$B$19:$E$19</c:f>
              <c:numCache>
                <c:formatCode>General</c:formatCode>
                <c:ptCount val="4"/>
                <c:pt idx="0">
                  <c:v>28499.79790940767</c:v>
                </c:pt>
                <c:pt idx="1">
                  <c:v>31563.80139372822</c:v>
                </c:pt>
                <c:pt idx="2">
                  <c:v>41089.52264808361</c:v>
                </c:pt>
                <c:pt idx="3">
                  <c:v>49712.62717770034</c:v>
                </c:pt>
              </c:numCache>
            </c:numRef>
          </c:yVal>
          <c:smooth val="0"/>
        </c:ser>
        <c:ser>
          <c:idx val="16"/>
          <c:order val="16"/>
          <c:tx>
            <c:strRef>
              <c:f>Sheet2!$A$20</c:f>
              <c:strCache>
                <c:ptCount val="1"/>
                <c:pt idx="0">
                  <c:v>Kentucky</c:v>
                </c:pt>
              </c:strCache>
            </c:strRef>
          </c:tx>
          <c:spPr>
            <a:ln w="25400" cap="rnd">
              <a:no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Sheet2!$B$20:$E$20</c:f>
              <c:numCache>
                <c:formatCode>General</c:formatCode>
                <c:ptCount val="4"/>
                <c:pt idx="0">
                  <c:v>25757.72282608696</c:v>
                </c:pt>
                <c:pt idx="1">
                  <c:v>29320.83695652174</c:v>
                </c:pt>
                <c:pt idx="2">
                  <c:v>40825.01086956522</c:v>
                </c:pt>
                <c:pt idx="3">
                  <c:v>52827.96195652173</c:v>
                </c:pt>
              </c:numCache>
            </c:numRef>
          </c:yVal>
          <c:smooth val="0"/>
        </c:ser>
        <c:ser>
          <c:idx val="17"/>
          <c:order val="17"/>
          <c:tx>
            <c:strRef>
              <c:f>Sheet2!$A$21</c:f>
              <c:strCache>
                <c:ptCount val="1"/>
                <c:pt idx="0">
                  <c:v>Louisiana</c:v>
                </c:pt>
              </c:strCache>
            </c:strRef>
          </c:tx>
          <c:spPr>
            <a:ln w="25400" cap="rnd">
              <a:no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Sheet2!$B$21:$E$21</c:f>
              <c:numCache>
                <c:formatCode>General</c:formatCode>
                <c:ptCount val="4"/>
                <c:pt idx="0">
                  <c:v>27908.88571428572</c:v>
                </c:pt>
                <c:pt idx="1">
                  <c:v>30998.98571428571</c:v>
                </c:pt>
                <c:pt idx="2">
                  <c:v>45540.88571428572</c:v>
                </c:pt>
                <c:pt idx="3">
                  <c:v>52827.5</c:v>
                </c:pt>
              </c:numCache>
            </c:numRef>
          </c:yVal>
          <c:smooth val="0"/>
        </c:ser>
        <c:ser>
          <c:idx val="18"/>
          <c:order val="18"/>
          <c:tx>
            <c:strRef>
              <c:f>Sheet2!$A$22</c:f>
              <c:strCache>
                <c:ptCount val="1"/>
                <c:pt idx="0">
                  <c:v>Maine</c:v>
                </c:pt>
              </c:strCache>
            </c:strRef>
          </c:tx>
          <c:spPr>
            <a:ln w="25400" cap="rnd">
              <a:noFill/>
              <a:round/>
            </a:ln>
            <a:effectLst/>
          </c:spPr>
          <c:marker>
            <c:symbol val="circle"/>
            <c:size val="5"/>
            <c:spPr>
              <a:solidFill>
                <a:schemeClr val="accent1">
                  <a:lumMod val="80000"/>
                </a:schemeClr>
              </a:solidFill>
              <a:ln w="9525">
                <a:solidFill>
                  <a:schemeClr val="accent1">
                    <a:lumMod val="80000"/>
                  </a:schemeClr>
                </a:solidFill>
              </a:ln>
              <a:effectLst/>
            </c:spPr>
          </c:marker>
          <c:dLbls>
            <c:dLbl>
              <c:idx val="0"/>
              <c:layout>
                <c:manualLayout>
                  <c:x val="-0.0166283325077305"/>
                  <c:y val="0.04865785847378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896133341771212"/>
                      <c:h val="0.027653792171602"/>
                    </c:manualLayout>
                  </c15:layout>
                </c:ext>
              </c:extLst>
            </c:dLbl>
            <c:dLbl>
              <c:idx val="1"/>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896133341771212"/>
                      <c:h val="0.0600922580620443"/>
                    </c:manualLayout>
                  </c15:layout>
                </c:ext>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Sheet2!$B$22:$E$22</c:f>
              <c:numCache>
                <c:formatCode>General</c:formatCode>
                <c:ptCount val="4"/>
                <c:pt idx="0">
                  <c:v>23496.90476190476</c:v>
                </c:pt>
                <c:pt idx="1">
                  <c:v>26590.59920634919</c:v>
                </c:pt>
                <c:pt idx="2">
                  <c:v>34267.32936507936</c:v>
                </c:pt>
                <c:pt idx="3">
                  <c:v>40058.94047619048</c:v>
                </c:pt>
              </c:numCache>
            </c:numRef>
          </c:yVal>
          <c:smooth val="0"/>
        </c:ser>
        <c:ser>
          <c:idx val="19"/>
          <c:order val="19"/>
          <c:tx>
            <c:strRef>
              <c:f>Sheet2!$A$23</c:f>
              <c:strCache>
                <c:ptCount val="1"/>
                <c:pt idx="0">
                  <c:v>Maryland</c:v>
                </c:pt>
              </c:strCache>
            </c:strRef>
          </c:tx>
          <c:spPr>
            <a:ln w="25400" cap="rnd">
              <a:noFill/>
              <a:round/>
            </a:ln>
            <a:effectLst/>
          </c:spPr>
          <c:marker>
            <c:symbol val="circle"/>
            <c:size val="5"/>
            <c:spPr>
              <a:solidFill>
                <a:schemeClr val="accent2">
                  <a:lumMod val="80000"/>
                </a:schemeClr>
              </a:solidFill>
              <a:ln w="9525">
                <a:solidFill>
                  <a:schemeClr val="accent2">
                    <a:lumMod val="8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Sheet2!$B$23:$E$23</c:f>
              <c:numCache>
                <c:formatCode>General</c:formatCode>
                <c:ptCount val="4"/>
                <c:pt idx="0">
                  <c:v>32909.8</c:v>
                </c:pt>
                <c:pt idx="1">
                  <c:v>40205.2</c:v>
                </c:pt>
                <c:pt idx="2">
                  <c:v>56115.76</c:v>
                </c:pt>
                <c:pt idx="3">
                  <c:v>72308.16</c:v>
                </c:pt>
              </c:numCache>
            </c:numRef>
          </c:yVal>
          <c:smooth val="0"/>
        </c:ser>
        <c:ser>
          <c:idx val="20"/>
          <c:order val="20"/>
          <c:tx>
            <c:strRef>
              <c:f>Sheet2!$A$24</c:f>
              <c:strCache>
                <c:ptCount val="1"/>
                <c:pt idx="0">
                  <c:v>Massachusetts</c:v>
                </c:pt>
              </c:strCache>
            </c:strRef>
          </c:tx>
          <c:spPr>
            <a:ln w="25400" cap="rnd">
              <a:noFill/>
              <a:round/>
            </a:ln>
            <a:effectLst/>
          </c:spPr>
          <c:marker>
            <c:symbol val="circle"/>
            <c:size val="5"/>
            <c:spPr>
              <a:solidFill>
                <a:schemeClr val="accent3">
                  <a:lumMod val="80000"/>
                </a:schemeClr>
              </a:solidFill>
              <a:ln w="9525">
                <a:solidFill>
                  <a:schemeClr val="accent3">
                    <a:lumMod val="8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Sheet2!$B$24:$E$24</c:f>
              <c:numCache>
                <c:formatCode>General</c:formatCode>
                <c:ptCount val="4"/>
                <c:pt idx="0">
                  <c:v>34456.46474358973</c:v>
                </c:pt>
                <c:pt idx="1">
                  <c:v>40095.77884615384</c:v>
                </c:pt>
                <c:pt idx="2">
                  <c:v>57219.39102564102</c:v>
                </c:pt>
                <c:pt idx="3">
                  <c:v>72413.9903846154</c:v>
                </c:pt>
              </c:numCache>
            </c:numRef>
          </c:yVal>
          <c:smooth val="0"/>
        </c:ser>
        <c:ser>
          <c:idx val="21"/>
          <c:order val="21"/>
          <c:tx>
            <c:strRef>
              <c:f>Sheet2!$A$25</c:f>
              <c:strCache>
                <c:ptCount val="1"/>
                <c:pt idx="0">
                  <c:v>Michigan</c:v>
                </c:pt>
              </c:strCache>
            </c:strRef>
          </c:tx>
          <c:spPr>
            <a:ln w="25400" cap="rnd">
              <a:noFill/>
              <a:round/>
            </a:ln>
            <a:effectLst/>
          </c:spPr>
          <c:marker>
            <c:symbol val="circle"/>
            <c:size val="5"/>
            <c:spPr>
              <a:solidFill>
                <a:schemeClr val="accent4">
                  <a:lumMod val="80000"/>
                </a:schemeClr>
              </a:solidFill>
              <a:ln w="9525">
                <a:solidFill>
                  <a:schemeClr val="accent4">
                    <a:lumMod val="8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Sheet2!$B$25:$E$25</c:f>
              <c:numCache>
                <c:formatCode>General</c:formatCode>
                <c:ptCount val="4"/>
                <c:pt idx="0">
                  <c:v>25972.12159709619</c:v>
                </c:pt>
                <c:pt idx="1">
                  <c:v>30939.86569872958</c:v>
                </c:pt>
                <c:pt idx="2">
                  <c:v>43871.02359346642</c:v>
                </c:pt>
                <c:pt idx="3">
                  <c:v>56823.17422867514</c:v>
                </c:pt>
              </c:numCache>
            </c:numRef>
          </c:yVal>
          <c:smooth val="0"/>
        </c:ser>
        <c:ser>
          <c:idx val="22"/>
          <c:order val="22"/>
          <c:tx>
            <c:strRef>
              <c:f>Sheet2!$A$26</c:f>
              <c:strCache>
                <c:ptCount val="1"/>
                <c:pt idx="0">
                  <c:v>Minnesota</c:v>
                </c:pt>
              </c:strCache>
            </c:strRef>
          </c:tx>
          <c:spPr>
            <a:ln w="25400" cap="rnd">
              <a:noFill/>
              <a:round/>
            </a:ln>
            <a:effectLst/>
          </c:spPr>
          <c:marker>
            <c:symbol val="circle"/>
            <c:size val="5"/>
            <c:spPr>
              <a:solidFill>
                <a:schemeClr val="accent5">
                  <a:lumMod val="80000"/>
                </a:schemeClr>
              </a:solidFill>
              <a:ln w="9525">
                <a:solidFill>
                  <a:schemeClr val="accent5">
                    <a:lumMod val="8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Sheet2!$B$26:$E$26</c:f>
              <c:numCache>
                <c:formatCode>General</c:formatCode>
                <c:ptCount val="4"/>
                <c:pt idx="0">
                  <c:v>29478.82492581602</c:v>
                </c:pt>
                <c:pt idx="1">
                  <c:v>33965.54302670623</c:v>
                </c:pt>
                <c:pt idx="2">
                  <c:v>44929.14540059346</c:v>
                </c:pt>
                <c:pt idx="3">
                  <c:v>56500.14243323442</c:v>
                </c:pt>
              </c:numCache>
            </c:numRef>
          </c:yVal>
          <c:smooth val="0"/>
        </c:ser>
        <c:ser>
          <c:idx val="23"/>
          <c:order val="23"/>
          <c:tx>
            <c:strRef>
              <c:f>Sheet2!$A$27</c:f>
              <c:strCache>
                <c:ptCount val="1"/>
                <c:pt idx="0">
                  <c:v>Mississippi</c:v>
                </c:pt>
              </c:strCache>
            </c:strRef>
          </c:tx>
          <c:spPr>
            <a:ln w="25400" cap="rnd">
              <a:noFill/>
              <a:round/>
            </a:ln>
            <a:effectLst/>
          </c:spPr>
          <c:marker>
            <c:symbol val="circle"/>
            <c:size val="5"/>
            <c:spPr>
              <a:solidFill>
                <a:schemeClr val="accent6">
                  <a:lumMod val="80000"/>
                </a:schemeClr>
              </a:solidFill>
              <a:ln w="9525">
                <a:solidFill>
                  <a:schemeClr val="accent6">
                    <a:lumMod val="8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Sheet2!$B$27:$E$27</c:f>
              <c:numCache>
                <c:formatCode>General</c:formatCode>
                <c:ptCount val="4"/>
                <c:pt idx="0">
                  <c:v>24751.39597315436</c:v>
                </c:pt>
                <c:pt idx="1">
                  <c:v>27710.22818791946</c:v>
                </c:pt>
                <c:pt idx="2">
                  <c:v>38692.1610738255</c:v>
                </c:pt>
                <c:pt idx="3">
                  <c:v>48124.24832214765</c:v>
                </c:pt>
              </c:numCache>
            </c:numRef>
          </c:yVal>
          <c:smooth val="0"/>
        </c:ser>
        <c:ser>
          <c:idx val="24"/>
          <c:order val="24"/>
          <c:tx>
            <c:strRef>
              <c:f>Sheet2!$A$28</c:f>
              <c:strCache>
                <c:ptCount val="1"/>
                <c:pt idx="0">
                  <c:v>Missouri</c:v>
                </c:pt>
              </c:strCache>
            </c:strRef>
          </c:tx>
          <c:spPr>
            <a:ln w="25400" cap="rnd">
              <a:no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Sheet2!$B$28:$E$28</c:f>
              <c:numCache>
                <c:formatCode>General</c:formatCode>
                <c:ptCount val="4"/>
                <c:pt idx="0">
                  <c:v>26557.54510556622</c:v>
                </c:pt>
                <c:pt idx="1">
                  <c:v>29406.53166986564</c:v>
                </c:pt>
                <c:pt idx="2">
                  <c:v>38476.12859884836</c:v>
                </c:pt>
                <c:pt idx="3">
                  <c:v>44526.78076923077</c:v>
                </c:pt>
              </c:numCache>
            </c:numRef>
          </c:yVal>
          <c:smooth val="0"/>
        </c:ser>
        <c:ser>
          <c:idx val="25"/>
          <c:order val="25"/>
          <c:tx>
            <c:strRef>
              <c:f>Sheet2!$A$29</c:f>
              <c:strCache>
                <c:ptCount val="1"/>
                <c:pt idx="0">
                  <c:v>Montana</c:v>
                </c:pt>
              </c:strCache>
            </c:strRef>
          </c:tx>
          <c:spPr>
            <a:ln w="25400" cap="rnd">
              <a:no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0249426624273597"/>
                  <c:y val="0.0527125070719687"/>
                </c:manualLayout>
              </c:layout>
              <c:showLegendKey val="0"/>
              <c:showVal val="0"/>
              <c:showCatName val="0"/>
              <c:showSerName val="1"/>
              <c:showPercent val="0"/>
              <c:showBubbleSize val="0"/>
              <c:extLst>
                <c:ext xmlns:c15="http://schemas.microsoft.com/office/drawing/2012/chart" uri="{CE6537A1-D6FC-4f65-9D91-7224C49458BB}">
                  <c15:layout/>
                </c:ext>
              </c:extLst>
            </c:dLbl>
            <c:dLbl>
              <c:idx val="3"/>
              <c:layout>
                <c:manualLayout>
                  <c:x val="-0.0360282901728529"/>
                  <c:y val="0.0364932741267475"/>
                </c:manualLayout>
              </c:layout>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Sheet2!$B$29:$E$29</c:f>
              <c:numCache>
                <c:formatCode>General</c:formatCode>
                <c:ptCount val="4"/>
                <c:pt idx="0">
                  <c:v>24889.2685851319</c:v>
                </c:pt>
                <c:pt idx="1">
                  <c:v>27550.5035971223</c:v>
                </c:pt>
                <c:pt idx="2">
                  <c:v>33732.01438848921</c:v>
                </c:pt>
                <c:pt idx="3">
                  <c:v>39850.50599520384</c:v>
                </c:pt>
              </c:numCache>
            </c:numRef>
          </c:yVal>
          <c:smooth val="0"/>
        </c:ser>
        <c:ser>
          <c:idx val="26"/>
          <c:order val="26"/>
          <c:tx>
            <c:strRef>
              <c:f>Sheet2!$A$30</c:f>
              <c:strCache>
                <c:ptCount val="1"/>
                <c:pt idx="0">
                  <c:v>Nebraska</c:v>
                </c:pt>
              </c:strCache>
            </c:strRef>
          </c:tx>
          <c:spPr>
            <a:ln w="25400" cap="rnd">
              <a:no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Sheet2!$B$30:$E$30</c:f>
              <c:numCache>
                <c:formatCode>General</c:formatCode>
                <c:ptCount val="4"/>
                <c:pt idx="0">
                  <c:v>28218.9880952381</c:v>
                </c:pt>
                <c:pt idx="1">
                  <c:v>31057.37301587301</c:v>
                </c:pt>
                <c:pt idx="2">
                  <c:v>39954.54365079365</c:v>
                </c:pt>
                <c:pt idx="3">
                  <c:v>51609.96031746032</c:v>
                </c:pt>
              </c:numCache>
            </c:numRef>
          </c:yVal>
          <c:smooth val="0"/>
        </c:ser>
        <c:ser>
          <c:idx val="27"/>
          <c:order val="27"/>
          <c:tx>
            <c:strRef>
              <c:f>Sheet2!$A$31</c:f>
              <c:strCache>
                <c:ptCount val="1"/>
                <c:pt idx="0">
                  <c:v>Nevada</c:v>
                </c:pt>
              </c:strCache>
            </c:strRef>
          </c:tx>
          <c:spPr>
            <a:ln w="25400" cap="rnd">
              <a:no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Sheet2!$B$31:$E$31</c:f>
              <c:numCache>
                <c:formatCode>General</c:formatCode>
                <c:ptCount val="4"/>
                <c:pt idx="0">
                  <c:v>33822.94444444444</c:v>
                </c:pt>
                <c:pt idx="1">
                  <c:v>36343.3888888889</c:v>
                </c:pt>
                <c:pt idx="2">
                  <c:v>49865.83333333334</c:v>
                </c:pt>
                <c:pt idx="3">
                  <c:v>59582.6111111111</c:v>
                </c:pt>
              </c:numCache>
            </c:numRef>
          </c:yVal>
          <c:smooth val="0"/>
        </c:ser>
        <c:ser>
          <c:idx val="28"/>
          <c:order val="28"/>
          <c:tx>
            <c:strRef>
              <c:f>Sheet2!$A$32</c:f>
              <c:strCache>
                <c:ptCount val="1"/>
                <c:pt idx="0">
                  <c:v>New Hampshire</c:v>
                </c:pt>
              </c:strCache>
            </c:strRef>
          </c:tx>
          <c:spPr>
            <a:ln w="25400" cap="rnd">
              <a:no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Sheet2!$B$32:$E$32</c:f>
              <c:numCache>
                <c:formatCode>General</c:formatCode>
                <c:ptCount val="4"/>
                <c:pt idx="0">
                  <c:v>32787.22099447514</c:v>
                </c:pt>
                <c:pt idx="1">
                  <c:v>36643.36464088398</c:v>
                </c:pt>
                <c:pt idx="2">
                  <c:v>48672.88950276243</c:v>
                </c:pt>
                <c:pt idx="3">
                  <c:v>60715.60220994475</c:v>
                </c:pt>
              </c:numCache>
            </c:numRef>
          </c:yVal>
          <c:smooth val="0"/>
        </c:ser>
        <c:ser>
          <c:idx val="29"/>
          <c:order val="29"/>
          <c:tx>
            <c:strRef>
              <c:f>Sheet2!$A$33</c:f>
              <c:strCache>
                <c:ptCount val="1"/>
                <c:pt idx="0">
                  <c:v>New Jersey</c:v>
                </c:pt>
              </c:strCache>
            </c:strRef>
          </c:tx>
          <c:spPr>
            <a:ln w="25400" cap="rnd">
              <a:no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s>
            <c:dLbl>
              <c:idx val="0"/>
              <c:layout>
                <c:manualLayout>
                  <c:x val="-0.0193998485546131"/>
                  <c:y val="-0.0364932741267476"/>
                </c:manualLayout>
              </c:layout>
              <c:showLegendKey val="0"/>
              <c:showVal val="0"/>
              <c:showCatName val="0"/>
              <c:showSerName val="1"/>
              <c:showPercent val="0"/>
              <c:showBubbleSize val="0"/>
              <c:extLst>
                <c:ext xmlns:c15="http://schemas.microsoft.com/office/drawing/2012/chart" uri="{CE6537A1-D6FC-4f65-9D91-7224C49458BB}">
                  <c15:layout/>
                </c:ext>
              </c:extLst>
            </c:dLbl>
            <c:dLbl>
              <c:idx val="1"/>
              <c:layout>
                <c:manualLayout>
                  <c:x val="-0.0110856277454932"/>
                  <c:y val="-0.0486576988356634"/>
                </c:manualLayout>
              </c:layout>
              <c:showLegendKey val="0"/>
              <c:showVal val="0"/>
              <c:showCatName val="0"/>
              <c:showSerName val="1"/>
              <c:showPercent val="0"/>
              <c:showBubbleSize val="0"/>
              <c:extLst>
                <c:ext xmlns:c15="http://schemas.microsoft.com/office/drawing/2012/chart" uri="{CE6537A1-D6FC-4f65-9D91-7224C49458BB}">
                  <c15:layout/>
                </c:ext>
              </c:extLst>
            </c:dLbl>
            <c:dLbl>
              <c:idx val="2"/>
              <c:layout>
                <c:manualLayout>
                  <c:x val="-0.0110856277454932"/>
                  <c:y val="-0.028383657654137"/>
                </c:manualLayout>
              </c:layout>
              <c:showLegendKey val="0"/>
              <c:showVal val="0"/>
              <c:showCatName val="0"/>
              <c:showSerName val="1"/>
              <c:showPercent val="0"/>
              <c:showBubbleSize val="0"/>
              <c:extLst>
                <c:ext xmlns:c15="http://schemas.microsoft.com/office/drawing/2012/chart" uri="{CE6537A1-D6FC-4f65-9D91-7224C49458BB}">
                  <c15:layout/>
                </c:ext>
              </c:extLst>
            </c:dLbl>
            <c:dLbl>
              <c:idx val="3"/>
              <c:layout>
                <c:manualLayout>
                  <c:x val="-0.0360282901728529"/>
                  <c:y val="-0.0486576988356634"/>
                </c:manualLayout>
              </c:layout>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Sheet2!$B$33:$E$33</c:f>
              <c:numCache>
                <c:formatCode>General</c:formatCode>
                <c:ptCount val="4"/>
                <c:pt idx="0">
                  <c:v>36451.71631205673</c:v>
                </c:pt>
                <c:pt idx="1">
                  <c:v>43658.32624113475</c:v>
                </c:pt>
                <c:pt idx="2">
                  <c:v>61164.98758865248</c:v>
                </c:pt>
                <c:pt idx="3">
                  <c:v>80432.07624113474</c:v>
                </c:pt>
              </c:numCache>
            </c:numRef>
          </c:yVal>
          <c:smooth val="0"/>
        </c:ser>
        <c:ser>
          <c:idx val="30"/>
          <c:order val="30"/>
          <c:tx>
            <c:strRef>
              <c:f>Sheet2!$A$34</c:f>
              <c:strCache>
                <c:ptCount val="1"/>
                <c:pt idx="0">
                  <c:v>New Mexico</c:v>
                </c:pt>
              </c:strCache>
            </c:strRef>
          </c:tx>
          <c:spPr>
            <a:ln w="25400" cap="rnd">
              <a:noFill/>
              <a:round/>
            </a:ln>
            <a:effectLst/>
          </c:spPr>
          <c:marker>
            <c:symbol val="circle"/>
            <c:size val="5"/>
            <c:spPr>
              <a:solidFill>
                <a:schemeClr val="accent1">
                  <a:lumMod val="50000"/>
                </a:schemeClr>
              </a:solidFill>
              <a:ln w="9525">
                <a:solidFill>
                  <a:schemeClr val="accent1">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Sheet2!$B$34:$E$34</c:f>
              <c:numCache>
                <c:formatCode>General</c:formatCode>
                <c:ptCount val="4"/>
                <c:pt idx="0">
                  <c:v>25764.63333333334</c:v>
                </c:pt>
                <c:pt idx="1">
                  <c:v>27944.27777777778</c:v>
                </c:pt>
                <c:pt idx="2">
                  <c:v>39177.27777777777</c:v>
                </c:pt>
                <c:pt idx="3">
                  <c:v>46998.57777777778</c:v>
                </c:pt>
              </c:numCache>
            </c:numRef>
          </c:yVal>
          <c:smooth val="0"/>
        </c:ser>
        <c:ser>
          <c:idx val="31"/>
          <c:order val="31"/>
          <c:tx>
            <c:strRef>
              <c:f>Sheet2!$A$35</c:f>
              <c:strCache>
                <c:ptCount val="1"/>
                <c:pt idx="0">
                  <c:v>New York</c:v>
                </c:pt>
              </c:strCache>
            </c:strRef>
          </c:tx>
          <c:spPr>
            <a:ln w="25400" cap="rnd">
              <a:noFill/>
              <a:round/>
            </a:ln>
            <a:effectLst/>
          </c:spPr>
          <c:marker>
            <c:symbol val="circle"/>
            <c:size val="5"/>
            <c:spPr>
              <a:solidFill>
                <a:schemeClr val="accent2">
                  <a:lumMod val="50000"/>
                </a:schemeClr>
              </a:solidFill>
              <a:ln w="9525">
                <a:solidFill>
                  <a:schemeClr val="accent2">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Sheet2!$B$35:$E$35</c:f>
              <c:numCache>
                <c:formatCode>General</c:formatCode>
                <c:ptCount val="4"/>
                <c:pt idx="0">
                  <c:v>31631.76822157434</c:v>
                </c:pt>
                <c:pt idx="1">
                  <c:v>37623.30612244898</c:v>
                </c:pt>
                <c:pt idx="2">
                  <c:v>50734.89795918368</c:v>
                </c:pt>
                <c:pt idx="3">
                  <c:v>65197.45772594752</c:v>
                </c:pt>
              </c:numCache>
            </c:numRef>
          </c:yVal>
          <c:smooth val="0"/>
        </c:ser>
        <c:ser>
          <c:idx val="32"/>
          <c:order val="32"/>
          <c:tx>
            <c:strRef>
              <c:f>Sheet2!$A$36</c:f>
              <c:strCache>
                <c:ptCount val="1"/>
                <c:pt idx="0">
                  <c:v>North Carolina</c:v>
                </c:pt>
              </c:strCache>
            </c:strRef>
          </c:tx>
          <c:spPr>
            <a:ln w="25400" cap="rnd">
              <a:noFill/>
              <a:round/>
            </a:ln>
            <a:effectLst/>
          </c:spPr>
          <c:marker>
            <c:symbol val="circle"/>
            <c:size val="5"/>
            <c:spPr>
              <a:solidFill>
                <a:schemeClr val="accent3">
                  <a:lumMod val="50000"/>
                </a:schemeClr>
              </a:solidFill>
              <a:ln w="9525">
                <a:solidFill>
                  <a:schemeClr val="accent3">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Sheet2!$B$36:$E$36</c:f>
              <c:numCache>
                <c:formatCode>General</c:formatCode>
                <c:ptCount val="4"/>
                <c:pt idx="0">
                  <c:v>25717.79831932773</c:v>
                </c:pt>
                <c:pt idx="1">
                  <c:v>29718.51260504202</c:v>
                </c:pt>
                <c:pt idx="2">
                  <c:v>40747.41176470587</c:v>
                </c:pt>
                <c:pt idx="3">
                  <c:v>52216.23529411764</c:v>
                </c:pt>
              </c:numCache>
            </c:numRef>
          </c:yVal>
          <c:smooth val="0"/>
        </c:ser>
        <c:ser>
          <c:idx val="33"/>
          <c:order val="33"/>
          <c:tx>
            <c:strRef>
              <c:f>Sheet2!$A$37</c:f>
              <c:strCache>
                <c:ptCount val="1"/>
                <c:pt idx="0">
                  <c:v>North Dakota</c:v>
                </c:pt>
              </c:strCache>
            </c:strRef>
          </c:tx>
          <c:spPr>
            <a:ln w="25400" cap="rnd">
              <a:noFill/>
              <a:round/>
            </a:ln>
            <a:effectLst/>
          </c:spPr>
          <c:marker>
            <c:symbol val="circle"/>
            <c:size val="5"/>
            <c:spPr>
              <a:solidFill>
                <a:schemeClr val="accent4">
                  <a:lumMod val="50000"/>
                </a:schemeClr>
              </a:solidFill>
              <a:ln w="9525">
                <a:solidFill>
                  <a:schemeClr val="accent4">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Sheet2!$B$37:$E$37</c:f>
              <c:numCache>
                <c:formatCode>General</c:formatCode>
                <c:ptCount val="4"/>
                <c:pt idx="0">
                  <c:v>30561.68852459016</c:v>
                </c:pt>
                <c:pt idx="1">
                  <c:v>35180.37158469945</c:v>
                </c:pt>
                <c:pt idx="2">
                  <c:v>41381.52459016394</c:v>
                </c:pt>
                <c:pt idx="3">
                  <c:v>47902.25683060109</c:v>
                </c:pt>
              </c:numCache>
            </c:numRef>
          </c:yVal>
          <c:smooth val="0"/>
        </c:ser>
        <c:ser>
          <c:idx val="34"/>
          <c:order val="34"/>
          <c:tx>
            <c:strRef>
              <c:f>Sheet2!$A$38</c:f>
              <c:strCache>
                <c:ptCount val="1"/>
                <c:pt idx="0">
                  <c:v>Ohio</c:v>
                </c:pt>
              </c:strCache>
            </c:strRef>
          </c:tx>
          <c:spPr>
            <a:ln w="25400" cap="rnd">
              <a:noFill/>
              <a:round/>
            </a:ln>
            <a:effectLst/>
          </c:spPr>
          <c:marker>
            <c:symbol val="circle"/>
            <c:size val="5"/>
            <c:spPr>
              <a:solidFill>
                <a:schemeClr val="accent5">
                  <a:lumMod val="50000"/>
                </a:schemeClr>
              </a:solidFill>
              <a:ln w="9525">
                <a:solidFill>
                  <a:schemeClr val="accent5">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Sheet2!$B$38:$E$38</c:f>
              <c:numCache>
                <c:formatCode>General</c:formatCode>
                <c:ptCount val="4"/>
                <c:pt idx="0">
                  <c:v>29056.92045454546</c:v>
                </c:pt>
                <c:pt idx="1">
                  <c:v>33717.55032467532</c:v>
                </c:pt>
                <c:pt idx="2">
                  <c:v>46099.56493506493</c:v>
                </c:pt>
                <c:pt idx="3">
                  <c:v>58966.9512987013</c:v>
                </c:pt>
              </c:numCache>
            </c:numRef>
          </c:yVal>
          <c:smooth val="0"/>
        </c:ser>
        <c:ser>
          <c:idx val="35"/>
          <c:order val="35"/>
          <c:tx>
            <c:strRef>
              <c:f>Sheet2!$A$39</c:f>
              <c:strCache>
                <c:ptCount val="1"/>
                <c:pt idx="0">
                  <c:v>Oklahoma</c:v>
                </c:pt>
              </c:strCache>
            </c:strRef>
          </c:tx>
          <c:spPr>
            <a:ln w="25400" cap="rnd">
              <a:noFill/>
              <a:round/>
            </a:ln>
            <a:effectLst/>
          </c:spPr>
          <c:marker>
            <c:symbol val="circle"/>
            <c:size val="5"/>
            <c:spPr>
              <a:solidFill>
                <a:schemeClr val="accent6">
                  <a:lumMod val="50000"/>
                </a:schemeClr>
              </a:solidFill>
              <a:ln w="9525">
                <a:solidFill>
                  <a:schemeClr val="accent6">
                    <a:lumMod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Sheet2!$B$39:$E$39</c:f>
              <c:numCache>
                <c:formatCode>General</c:formatCode>
                <c:ptCount val="4"/>
                <c:pt idx="0">
                  <c:v>27893.38122605364</c:v>
                </c:pt>
                <c:pt idx="1">
                  <c:v>30819.06321839081</c:v>
                </c:pt>
                <c:pt idx="2">
                  <c:v>41017.12835249042</c:v>
                </c:pt>
                <c:pt idx="3">
                  <c:v>47015.53448275862</c:v>
                </c:pt>
              </c:numCache>
            </c:numRef>
          </c:yVal>
          <c:smooth val="0"/>
        </c:ser>
        <c:ser>
          <c:idx val="36"/>
          <c:order val="36"/>
          <c:tx>
            <c:strRef>
              <c:f>Sheet2!$A$40</c:f>
              <c:strCache>
                <c:ptCount val="1"/>
                <c:pt idx="0">
                  <c:v>Oregon</c:v>
                </c:pt>
              </c:strCache>
            </c:strRef>
          </c:tx>
          <c:spPr>
            <a:ln w="25400" cap="rnd">
              <a:no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Sheet2!$B$40:$E$40</c:f>
              <c:numCache>
                <c:formatCode>General</c:formatCode>
                <c:ptCount val="4"/>
                <c:pt idx="0">
                  <c:v>25489.7960199005</c:v>
                </c:pt>
                <c:pt idx="1">
                  <c:v>28804.86069651741</c:v>
                </c:pt>
                <c:pt idx="2">
                  <c:v>37366.35820895522</c:v>
                </c:pt>
                <c:pt idx="3">
                  <c:v>47178.28358208955</c:v>
                </c:pt>
              </c:numCache>
            </c:numRef>
          </c:yVal>
          <c:smooth val="0"/>
        </c:ser>
        <c:ser>
          <c:idx val="37"/>
          <c:order val="37"/>
          <c:tx>
            <c:strRef>
              <c:f>Sheet2!$A$41</c:f>
              <c:strCache>
                <c:ptCount val="1"/>
                <c:pt idx="0">
                  <c:v>Pennsylvania</c:v>
                </c:pt>
              </c:strCache>
            </c:strRef>
          </c:tx>
          <c:spPr>
            <a:ln w="25400" cap="rnd">
              <a:no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Sheet2!$B$41:$E$41</c:f>
              <c:numCache>
                <c:formatCode>General</c:formatCode>
                <c:ptCount val="4"/>
                <c:pt idx="0">
                  <c:v>29195.5657370518</c:v>
                </c:pt>
                <c:pt idx="1">
                  <c:v>34678.16135458166</c:v>
                </c:pt>
                <c:pt idx="2">
                  <c:v>46849.25298804781</c:v>
                </c:pt>
                <c:pt idx="3">
                  <c:v>61212.57768924303</c:v>
                </c:pt>
              </c:numCache>
            </c:numRef>
          </c:yVal>
          <c:smooth val="0"/>
        </c:ser>
        <c:ser>
          <c:idx val="38"/>
          <c:order val="38"/>
          <c:tx>
            <c:strRef>
              <c:f>Sheet2!$A$42</c:f>
              <c:strCache>
                <c:ptCount val="1"/>
                <c:pt idx="0">
                  <c:v>Rhode Island</c:v>
                </c:pt>
              </c:strCache>
            </c:strRef>
          </c:tx>
          <c:spPr>
            <a:ln w="25400" cap="rnd">
              <a:no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Sheet2!$B$42:$E$42</c:f>
              <c:numCache>
                <c:formatCode>General</c:formatCode>
                <c:ptCount val="4"/>
                <c:pt idx="0">
                  <c:v>32253.575</c:v>
                </c:pt>
                <c:pt idx="1">
                  <c:v>38169.4</c:v>
                </c:pt>
                <c:pt idx="2">
                  <c:v>56325.025</c:v>
                </c:pt>
                <c:pt idx="3">
                  <c:v>69678.65</c:v>
                </c:pt>
              </c:numCache>
            </c:numRef>
          </c:yVal>
          <c:smooth val="0"/>
        </c:ser>
        <c:ser>
          <c:idx val="39"/>
          <c:order val="39"/>
          <c:tx>
            <c:strRef>
              <c:f>Sheet2!$A$43</c:f>
              <c:strCache>
                <c:ptCount val="1"/>
                <c:pt idx="0">
                  <c:v>South Carolina</c:v>
                </c:pt>
              </c:strCache>
            </c:strRef>
          </c:tx>
          <c:spPr>
            <a:ln w="25400" cap="rnd">
              <a:no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Sheet2!$B$43:$E$43</c:f>
              <c:numCache>
                <c:formatCode>General</c:formatCode>
                <c:ptCount val="4"/>
                <c:pt idx="0">
                  <c:v>25809.9213483146</c:v>
                </c:pt>
                <c:pt idx="1">
                  <c:v>30189.01123595505</c:v>
                </c:pt>
                <c:pt idx="2">
                  <c:v>38903.08988764045</c:v>
                </c:pt>
                <c:pt idx="3">
                  <c:v>49897.6179775281</c:v>
                </c:pt>
              </c:numCache>
            </c:numRef>
          </c:yVal>
          <c:smooth val="0"/>
        </c:ser>
        <c:ser>
          <c:idx val="40"/>
          <c:order val="40"/>
          <c:tx>
            <c:strRef>
              <c:f>Sheet2!$A$44</c:f>
              <c:strCache>
                <c:ptCount val="1"/>
                <c:pt idx="0">
                  <c:v>South Dakota</c:v>
                </c:pt>
              </c:strCache>
            </c:strRef>
          </c:tx>
          <c:spPr>
            <a:ln w="25400" cap="rnd">
              <a:no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Sheet2!$B$44:$E$44</c:f>
              <c:numCache>
                <c:formatCode>General</c:formatCode>
                <c:ptCount val="4"/>
                <c:pt idx="0">
                  <c:v>27644.75657894736</c:v>
                </c:pt>
                <c:pt idx="1">
                  <c:v>30978.96710526316</c:v>
                </c:pt>
                <c:pt idx="2">
                  <c:v>37591.8947368421</c:v>
                </c:pt>
                <c:pt idx="3">
                  <c:v>44423.0197368421</c:v>
                </c:pt>
              </c:numCache>
            </c:numRef>
          </c:yVal>
          <c:smooth val="0"/>
        </c:ser>
        <c:ser>
          <c:idx val="41"/>
          <c:order val="41"/>
          <c:tx>
            <c:strRef>
              <c:f>Sheet2!$A$45</c:f>
              <c:strCache>
                <c:ptCount val="1"/>
                <c:pt idx="0">
                  <c:v>Tennessee</c:v>
                </c:pt>
              </c:strCache>
            </c:strRef>
          </c:tx>
          <c:spPr>
            <a:ln w="25400" cap="rnd">
              <a:no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Sheet2!$B$45:$E$45</c:f>
              <c:numCache>
                <c:formatCode>General</c:formatCode>
                <c:ptCount val="4"/>
                <c:pt idx="0">
                  <c:v>25219.84415584416</c:v>
                </c:pt>
                <c:pt idx="1">
                  <c:v>29999.1038961039</c:v>
                </c:pt>
                <c:pt idx="2">
                  <c:v>40273.84415584416</c:v>
                </c:pt>
                <c:pt idx="3">
                  <c:v>51191.31168831168</c:v>
                </c:pt>
              </c:numCache>
            </c:numRef>
          </c:yVal>
          <c:smooth val="0"/>
        </c:ser>
        <c:ser>
          <c:idx val="42"/>
          <c:order val="42"/>
          <c:tx>
            <c:strRef>
              <c:f>Sheet2!$A$46</c:f>
              <c:strCache>
                <c:ptCount val="1"/>
                <c:pt idx="0">
                  <c:v>Texas</c:v>
                </c:pt>
              </c:strCache>
            </c:strRef>
          </c:tx>
          <c:spPr>
            <a:ln w="25400" cap="rnd">
              <a:noFill/>
              <a:round/>
            </a:ln>
            <a:effectLst/>
          </c:spPr>
          <c:marker>
            <c:symbol val="circle"/>
            <c:size val="5"/>
            <c:spPr>
              <a:solidFill>
                <a:schemeClr val="accent1">
                  <a:lumMod val="70000"/>
                </a:schemeClr>
              </a:solidFill>
              <a:ln w="9525">
                <a:solidFill>
                  <a:schemeClr val="accent1">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Sheet2!$B$46:$E$46</c:f>
              <c:numCache>
                <c:formatCode>General</c:formatCode>
                <c:ptCount val="4"/>
                <c:pt idx="0">
                  <c:v>28879.62015503876</c:v>
                </c:pt>
                <c:pt idx="1">
                  <c:v>33531.83042635658</c:v>
                </c:pt>
                <c:pt idx="2">
                  <c:v>46747.07170542636</c:v>
                </c:pt>
                <c:pt idx="3">
                  <c:v>52367.33236434108</c:v>
                </c:pt>
              </c:numCache>
            </c:numRef>
          </c:yVal>
          <c:smooth val="0"/>
        </c:ser>
        <c:ser>
          <c:idx val="43"/>
          <c:order val="43"/>
          <c:tx>
            <c:strRef>
              <c:f>Sheet2!$A$47</c:f>
              <c:strCache>
                <c:ptCount val="1"/>
                <c:pt idx="0">
                  <c:v>Utah</c:v>
                </c:pt>
              </c:strCache>
            </c:strRef>
          </c:tx>
          <c:spPr>
            <a:ln w="25400" cap="rnd">
              <a:noFill/>
              <a:round/>
            </a:ln>
            <a:effectLst/>
          </c:spPr>
          <c:marker>
            <c:symbol val="circle"/>
            <c:size val="5"/>
            <c:spPr>
              <a:solidFill>
                <a:schemeClr val="accent2">
                  <a:lumMod val="70000"/>
                </a:schemeClr>
              </a:solidFill>
              <a:ln w="9525">
                <a:solidFill>
                  <a:schemeClr val="accent2">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Sheet2!$B$47:$E$47</c:f>
              <c:numCache>
                <c:formatCode>General</c:formatCode>
                <c:ptCount val="4"/>
                <c:pt idx="0">
                  <c:v>29500.07142857143</c:v>
                </c:pt>
                <c:pt idx="1">
                  <c:v>30393.83333333332</c:v>
                </c:pt>
                <c:pt idx="2">
                  <c:v>42941.40476190476</c:v>
                </c:pt>
                <c:pt idx="3">
                  <c:v>60575.19047619047</c:v>
                </c:pt>
              </c:numCache>
            </c:numRef>
          </c:yVal>
          <c:smooth val="0"/>
        </c:ser>
        <c:ser>
          <c:idx val="44"/>
          <c:order val="44"/>
          <c:tx>
            <c:strRef>
              <c:f>Sheet2!$A$48</c:f>
              <c:strCache>
                <c:ptCount val="1"/>
                <c:pt idx="0">
                  <c:v>Vermont</c:v>
                </c:pt>
              </c:strCache>
            </c:strRef>
          </c:tx>
          <c:spPr>
            <a:ln w="25400" cap="rnd">
              <a:noFill/>
              <a:round/>
            </a:ln>
            <a:effectLst/>
          </c:spPr>
          <c:marker>
            <c:symbol val="circle"/>
            <c:size val="5"/>
            <c:spPr>
              <a:solidFill>
                <a:schemeClr val="accent3">
                  <a:lumMod val="70000"/>
                </a:schemeClr>
              </a:solidFill>
              <a:ln w="9525">
                <a:solidFill>
                  <a:schemeClr val="accent3">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Sheet2!$B$48:$E$48</c:f>
              <c:numCache>
                <c:formatCode>General</c:formatCode>
                <c:ptCount val="4"/>
                <c:pt idx="0">
                  <c:v>28020.14134275618</c:v>
                </c:pt>
                <c:pt idx="1">
                  <c:v>31496.33568904594</c:v>
                </c:pt>
                <c:pt idx="2">
                  <c:v>37200.06007067137</c:v>
                </c:pt>
                <c:pt idx="3">
                  <c:v>49532.67844522969</c:v>
                </c:pt>
              </c:numCache>
            </c:numRef>
          </c:yVal>
          <c:smooth val="0"/>
        </c:ser>
        <c:ser>
          <c:idx val="45"/>
          <c:order val="45"/>
          <c:tx>
            <c:strRef>
              <c:f>Sheet2!$A$49</c:f>
              <c:strCache>
                <c:ptCount val="1"/>
                <c:pt idx="0">
                  <c:v>Virginia</c:v>
                </c:pt>
              </c:strCache>
            </c:strRef>
          </c:tx>
          <c:spPr>
            <a:ln w="25400" cap="rnd">
              <a:noFill/>
              <a:round/>
            </a:ln>
            <a:effectLst/>
          </c:spPr>
          <c:marker>
            <c:symbol val="circle"/>
            <c:size val="5"/>
            <c:spPr>
              <a:solidFill>
                <a:schemeClr val="accent4">
                  <a:lumMod val="70000"/>
                </a:schemeClr>
              </a:solidFill>
              <a:ln w="9525">
                <a:solidFill>
                  <a:schemeClr val="accent4">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Sheet2!$B$49:$E$49</c:f>
              <c:numCache>
                <c:formatCode>General</c:formatCode>
                <c:ptCount val="4"/>
                <c:pt idx="0">
                  <c:v>28451.77142857143</c:v>
                </c:pt>
                <c:pt idx="1">
                  <c:v>33640.46428571428</c:v>
                </c:pt>
                <c:pt idx="2">
                  <c:v>46632.32857142858</c:v>
                </c:pt>
                <c:pt idx="3">
                  <c:v>59091.95714285714</c:v>
                </c:pt>
              </c:numCache>
            </c:numRef>
          </c:yVal>
          <c:smooth val="0"/>
        </c:ser>
        <c:ser>
          <c:idx val="46"/>
          <c:order val="46"/>
          <c:tx>
            <c:strRef>
              <c:f>Sheet2!$A$50</c:f>
              <c:strCache>
                <c:ptCount val="1"/>
                <c:pt idx="0">
                  <c:v>Washington</c:v>
                </c:pt>
              </c:strCache>
            </c:strRef>
          </c:tx>
          <c:spPr>
            <a:ln w="25400" cap="rnd">
              <a:noFill/>
              <a:round/>
            </a:ln>
            <a:effectLst/>
          </c:spPr>
          <c:marker>
            <c:symbol val="circle"/>
            <c:size val="5"/>
            <c:spPr>
              <a:solidFill>
                <a:schemeClr val="accent5">
                  <a:lumMod val="70000"/>
                </a:schemeClr>
              </a:solidFill>
              <a:ln w="9525">
                <a:solidFill>
                  <a:schemeClr val="accent5">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Sheet2!$B$50:$E$50</c:f>
              <c:numCache>
                <c:formatCode>General</c:formatCode>
                <c:ptCount val="4"/>
                <c:pt idx="0">
                  <c:v>29078.94594594595</c:v>
                </c:pt>
                <c:pt idx="1">
                  <c:v>33172.97297297298</c:v>
                </c:pt>
                <c:pt idx="2">
                  <c:v>44472.62837837838</c:v>
                </c:pt>
                <c:pt idx="3">
                  <c:v>55786.20270270269</c:v>
                </c:pt>
              </c:numCache>
            </c:numRef>
          </c:yVal>
          <c:smooth val="0"/>
        </c:ser>
        <c:ser>
          <c:idx val="47"/>
          <c:order val="47"/>
          <c:tx>
            <c:strRef>
              <c:f>Sheet2!$A$51</c:f>
              <c:strCache>
                <c:ptCount val="1"/>
                <c:pt idx="0">
                  <c:v>West Virginia</c:v>
                </c:pt>
              </c:strCache>
            </c:strRef>
          </c:tx>
          <c:spPr>
            <a:ln w="25400" cap="rnd">
              <a:noFill/>
              <a:round/>
            </a:ln>
            <a:effectLst/>
          </c:spPr>
          <c:marker>
            <c:symbol val="circle"/>
            <c:size val="5"/>
            <c:spPr>
              <a:solidFill>
                <a:schemeClr val="accent6">
                  <a:lumMod val="70000"/>
                </a:schemeClr>
              </a:solidFill>
              <a:ln w="9525">
                <a:solidFill>
                  <a:schemeClr val="accent6">
                    <a:lumMod val="7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Sheet2!$B$51:$E$51</c:f>
              <c:numCache>
                <c:formatCode>General</c:formatCode>
                <c:ptCount val="4"/>
                <c:pt idx="0">
                  <c:v>26574.82142857143</c:v>
                </c:pt>
                <c:pt idx="1">
                  <c:v>28380.78571428571</c:v>
                </c:pt>
                <c:pt idx="2">
                  <c:v>39651.08928571428</c:v>
                </c:pt>
                <c:pt idx="3">
                  <c:v>50714.03571428572</c:v>
                </c:pt>
              </c:numCache>
            </c:numRef>
          </c:yVal>
          <c:smooth val="0"/>
        </c:ser>
        <c:ser>
          <c:idx val="48"/>
          <c:order val="48"/>
          <c:tx>
            <c:strRef>
              <c:f>Sheet2!$A$52</c:f>
              <c:strCache>
                <c:ptCount val="1"/>
                <c:pt idx="0">
                  <c:v>Wisconsin</c:v>
                </c:pt>
              </c:strCache>
            </c:strRef>
          </c:tx>
          <c:spPr>
            <a:ln w="25400" cap="rnd">
              <a:no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Sheet2!$B$52:$E$52</c:f>
              <c:numCache>
                <c:formatCode>General</c:formatCode>
                <c:ptCount val="4"/>
                <c:pt idx="0">
                  <c:v>29765.25</c:v>
                </c:pt>
                <c:pt idx="1">
                  <c:v>33931.76168224298</c:v>
                </c:pt>
                <c:pt idx="2">
                  <c:v>45258.21962616823</c:v>
                </c:pt>
                <c:pt idx="3">
                  <c:v>57433.99065420561</c:v>
                </c:pt>
              </c:numCache>
            </c:numRef>
          </c:yVal>
          <c:smooth val="0"/>
        </c:ser>
        <c:ser>
          <c:idx val="49"/>
          <c:order val="49"/>
          <c:tx>
            <c:strRef>
              <c:f>Sheet2!$A$53</c:f>
              <c:strCache>
                <c:ptCount val="1"/>
                <c:pt idx="0">
                  <c:v>Wyoming</c:v>
                </c:pt>
              </c:strCache>
            </c:strRef>
          </c:tx>
          <c:spPr>
            <a:ln w="25400" cap="rnd">
              <a:no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xVal>
            <c:strRef>
              <c:f>Sheet2!$B$3:$E$3</c:f>
              <c:strCache>
                <c:ptCount val="4"/>
                <c:pt idx="0">
                  <c:v>Average of HighSchool_Estimate</c:v>
                </c:pt>
                <c:pt idx="1">
                  <c:v>Average of Estimate_Some_College</c:v>
                </c:pt>
                <c:pt idx="2">
                  <c:v>Average of Estimate_Bachelor</c:v>
                </c:pt>
                <c:pt idx="3">
                  <c:v>Average of Estimate_Graduate_Degree</c:v>
                </c:pt>
              </c:strCache>
            </c:strRef>
          </c:xVal>
          <c:yVal>
            <c:numRef>
              <c:f>Sheet2!$B$53:$E$53</c:f>
              <c:numCache>
                <c:formatCode>General</c:formatCode>
                <c:ptCount val="4"/>
                <c:pt idx="0">
                  <c:v>32572.56862745098</c:v>
                </c:pt>
                <c:pt idx="1">
                  <c:v>32953.92156862745</c:v>
                </c:pt>
                <c:pt idx="2">
                  <c:v>44485.35294117646</c:v>
                </c:pt>
                <c:pt idx="3">
                  <c:v>56506.88235294118</c:v>
                </c:pt>
              </c:numCache>
            </c:numRef>
          </c:yVal>
          <c:smooth val="0"/>
        </c:ser>
        <c:dLbls>
          <c:showLegendKey val="0"/>
          <c:showVal val="0"/>
          <c:showCatName val="0"/>
          <c:showSerName val="0"/>
          <c:showPercent val="0"/>
          <c:showBubbleSize val="0"/>
        </c:dLbls>
        <c:axId val="-628870624"/>
        <c:axId val="-628868576"/>
      </c:scatterChart>
      <c:valAx>
        <c:axId val="-628870624"/>
        <c:scaling>
          <c:orientation val="minMax"/>
          <c:max val="4.0"/>
          <c:min val="1.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8868576"/>
        <c:crosses val="autoZero"/>
        <c:crossBetween val="midCat"/>
        <c:majorUnit val="1.0"/>
      </c:valAx>
      <c:valAx>
        <c:axId val="-6288685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venir Book" charset="0"/>
                <a:ea typeface="Avenir Book" charset="0"/>
                <a:cs typeface="Avenir Book" charset="0"/>
              </a:defRPr>
            </a:pPr>
            <a:endParaRPr lang="en-US"/>
          </a:p>
        </c:txPr>
        <c:crossAx val="-628870624"/>
        <c:crossesAt val="0.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Aveage Salary</a:t>
            </a:r>
            <a:r>
              <a:rPr lang="en-US" baseline="0"/>
              <a:t> - New Jersy vs Maine by Gender</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2"/>
          <c:order val="0"/>
          <c:tx>
            <c:strRef>
              <c:f>'Sheet2 (4)'!$A$4</c:f>
              <c:strCache>
                <c:ptCount val="1"/>
                <c:pt idx="0">
                  <c:v>Maine</c:v>
                </c:pt>
              </c:strCache>
            </c:strRef>
          </c:tx>
          <c:spPr>
            <a:solidFill>
              <a:schemeClr val="accent5"/>
            </a:solidFill>
            <a:ln w="13970" cap="flat" cmpd="sng" algn="ctr">
              <a:solidFill>
                <a:schemeClr val="accent5">
                  <a:shade val="50000"/>
                </a:schemeClr>
              </a:solidFill>
              <a:prstDash val="solid"/>
            </a:ln>
            <a:effectLst/>
          </c:spPr>
          <c:invertIfNegative val="0"/>
          <c:cat>
            <c:strRef>
              <c:f>'Sheet2 (4)'!$B$3:$I$3</c:f>
              <c:strCache>
                <c:ptCount val="8"/>
                <c:pt idx="0">
                  <c:v>Average of Estimate_Male_HighSchool</c:v>
                </c:pt>
                <c:pt idx="1">
                  <c:v>Average of Estimate_Male_Some_College</c:v>
                </c:pt>
                <c:pt idx="2">
                  <c:v>Average of Estimate_Male_Bachelor</c:v>
                </c:pt>
                <c:pt idx="3">
                  <c:v>Average of Estimate_Male_Graduate_Degree</c:v>
                </c:pt>
                <c:pt idx="4">
                  <c:v>Average of Estimate_Female_High_School</c:v>
                </c:pt>
                <c:pt idx="5">
                  <c:v>Average of Estimate_Female_Some_College</c:v>
                </c:pt>
                <c:pt idx="6">
                  <c:v>Average of Estimate_Female_Bachelor</c:v>
                </c:pt>
                <c:pt idx="7">
                  <c:v>Average of Estimate_Female_Graduate_Degree</c:v>
                </c:pt>
              </c:strCache>
            </c:strRef>
          </c:cat>
          <c:val>
            <c:numRef>
              <c:f>'Sheet2 (4)'!$B$4:$I$4</c:f>
              <c:numCache>
                <c:formatCode>General</c:formatCode>
                <c:ptCount val="8"/>
                <c:pt idx="0">
                  <c:v>28164.90873015873</c:v>
                </c:pt>
                <c:pt idx="1">
                  <c:v>31748.26587301587</c:v>
                </c:pt>
                <c:pt idx="2">
                  <c:v>38198.54365079365</c:v>
                </c:pt>
                <c:pt idx="3">
                  <c:v>40139.66666666665</c:v>
                </c:pt>
                <c:pt idx="4">
                  <c:v>17557.5873015873</c:v>
                </c:pt>
                <c:pt idx="5">
                  <c:v>20704.376984127</c:v>
                </c:pt>
                <c:pt idx="6">
                  <c:v>28430.7261904762</c:v>
                </c:pt>
                <c:pt idx="7">
                  <c:v>32314.67857142857</c:v>
                </c:pt>
              </c:numCache>
            </c:numRef>
          </c:val>
        </c:ser>
        <c:dLbls>
          <c:showLegendKey val="0"/>
          <c:showVal val="0"/>
          <c:showCatName val="0"/>
          <c:showSerName val="0"/>
          <c:showPercent val="0"/>
          <c:showBubbleSize val="0"/>
        </c:dLbls>
        <c:gapWidth val="219"/>
        <c:axId val="-698389040"/>
        <c:axId val="-698386992"/>
      </c:barChart>
      <c:catAx>
        <c:axId val="-698389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8386992"/>
        <c:crosses val="autoZero"/>
        <c:auto val="1"/>
        <c:lblAlgn val="ctr"/>
        <c:lblOffset val="100"/>
        <c:noMultiLvlLbl val="0"/>
      </c:catAx>
      <c:valAx>
        <c:axId val="-698386992"/>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83890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C15B-9B84-C34A-AA11-A118B18FC6DC}" type="datetimeFigureOut">
              <a:rPr lang="en-US" smtClean="0"/>
              <a:t>8/16/17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45DE3-9D41-2F4C-8D6D-BFF5F3415E59}" type="slidenum">
              <a:rPr lang="en-US" smtClean="0"/>
              <a:t>‹#›</a:t>
            </a:fld>
            <a:endParaRPr lang="en-US"/>
          </a:p>
        </p:txBody>
      </p:sp>
    </p:spTree>
    <p:extLst>
      <p:ext uri="{BB962C8B-B14F-4D97-AF65-F5344CB8AC3E}">
        <p14:creationId xmlns:p14="http://schemas.microsoft.com/office/powerpoint/2010/main" val="172980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pPr/>
              <a:t>8/16/17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8/16/17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621480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census.gov/geo/reference/geoidentifiers.html" TargetMode="External"/><Relationship Id="rId4" Type="http://schemas.openxmlformats.org/officeDocument/2006/relationships/hyperlink" Target="http://www.whypad.com/posts/excel-spreadsheet-of-us-states/583/" TargetMode="External"/><Relationship Id="rId1" Type="http://schemas.openxmlformats.org/officeDocument/2006/relationships/slideLayout" Target="../slideLayouts/slideLayout2.xml"/><Relationship Id="rId2" Type="http://schemas.openxmlformats.org/officeDocument/2006/relationships/hyperlink" Target="https://nces.ed.gov/programs/edge/tables.aspx?ds=acs&amp;y=201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826" y="544454"/>
            <a:ext cx="11726174" cy="887374"/>
          </a:xfrm>
        </p:spPr>
        <p:txBody>
          <a:bodyPr>
            <a:normAutofit fontScale="90000"/>
          </a:bodyPr>
          <a:lstStyle/>
          <a:p>
            <a:pPr algn="ctr">
              <a:lnSpc>
                <a:spcPct val="100000"/>
              </a:lnSpc>
            </a:pPr>
            <a:r>
              <a:rPr lang="en-US" sz="4000" b="1" spc="0" dirty="0" smtClean="0">
                <a:latin typeface="Avenir Book" charset="0"/>
                <a:ea typeface="Avenir Book" charset="0"/>
                <a:cs typeface="Avenir Book" charset="0"/>
              </a:rPr>
              <a:t>American Community Survey - 2010 </a:t>
            </a:r>
            <a:r>
              <a:rPr lang="mr-IN" sz="4000" b="1" spc="0" dirty="0" smtClean="0">
                <a:latin typeface="Avenir Book" charset="0"/>
                <a:ea typeface="Avenir Book" charset="0"/>
                <a:cs typeface="Avenir Book" charset="0"/>
              </a:rPr>
              <a:t>–</a:t>
            </a:r>
            <a:r>
              <a:rPr lang="en-US" sz="4000" b="1" spc="0" dirty="0">
                <a:latin typeface="Avenir Book" charset="0"/>
                <a:ea typeface="Avenir Book" charset="0"/>
                <a:cs typeface="Avenir Book" charset="0"/>
              </a:rPr>
              <a:t> </a:t>
            </a:r>
            <a:r>
              <a:rPr lang="en-US" sz="4000" b="1" spc="0" dirty="0" smtClean="0">
                <a:latin typeface="Avenir Book" charset="0"/>
                <a:ea typeface="Avenir Book" charset="0"/>
                <a:cs typeface="Avenir Book" charset="0"/>
              </a:rPr>
              <a:t>2014</a:t>
            </a:r>
            <a:br>
              <a:rPr lang="en-US" sz="4000" b="1" spc="0" dirty="0" smtClean="0">
                <a:latin typeface="Avenir Book" charset="0"/>
                <a:ea typeface="Avenir Book" charset="0"/>
                <a:cs typeface="Avenir Book" charset="0"/>
              </a:rPr>
            </a:br>
            <a:r>
              <a:rPr lang="en-US" sz="2700" b="1" spc="0" dirty="0" smtClean="0">
                <a:latin typeface="Avenir Book" charset="0"/>
                <a:ea typeface="Avenir Book" charset="0"/>
                <a:cs typeface="Avenir Book" charset="0"/>
              </a:rPr>
              <a:t>Albert </a:t>
            </a:r>
            <a:r>
              <a:rPr lang="en-US" sz="2700" b="1" spc="0" dirty="0">
                <a:latin typeface="Avenir Book" charset="0"/>
                <a:ea typeface="Avenir Book" charset="0"/>
                <a:cs typeface="Avenir Book" charset="0"/>
              </a:rPr>
              <a:t>Alva </a:t>
            </a:r>
            <a:r>
              <a:rPr lang="en-US" sz="2700" b="1" spc="0" dirty="0" smtClean="0">
                <a:latin typeface="Avenir Book" charset="0"/>
                <a:ea typeface="Avenir Book" charset="0"/>
                <a:cs typeface="Avenir Book" charset="0"/>
              </a:rPr>
              <a:t>| Rob Rivens</a:t>
            </a:r>
            <a:r>
              <a:rPr lang="en-US" sz="2700" b="1" spc="0" dirty="0">
                <a:latin typeface="Avenir Book" charset="0"/>
                <a:ea typeface="Avenir Book" charset="0"/>
                <a:cs typeface="Avenir Book" charset="0"/>
              </a:rPr>
              <a:t> | </a:t>
            </a:r>
            <a:r>
              <a:rPr lang="en-US" sz="2700" b="1" spc="0" dirty="0" smtClean="0">
                <a:latin typeface="Avenir Book" charset="0"/>
                <a:ea typeface="Avenir Book" charset="0"/>
                <a:cs typeface="Avenir Book" charset="0"/>
              </a:rPr>
              <a:t>Samira </a:t>
            </a:r>
            <a:r>
              <a:rPr lang="en-US" sz="2700" b="1" spc="0" dirty="0" err="1" smtClean="0">
                <a:latin typeface="Avenir Book" charset="0"/>
                <a:ea typeface="Avenir Book" charset="0"/>
                <a:cs typeface="Avenir Book" charset="0"/>
              </a:rPr>
              <a:t>Zarandioon</a:t>
            </a:r>
            <a:r>
              <a:rPr lang="en-US" sz="2700" b="1" spc="0" dirty="0" smtClean="0">
                <a:latin typeface="Avenir Book" charset="0"/>
                <a:ea typeface="Avenir Book" charset="0"/>
                <a:cs typeface="Avenir Book" charset="0"/>
              </a:rPr>
              <a:t> </a:t>
            </a:r>
            <a:r>
              <a:rPr lang="en-US" sz="2700" b="1" spc="0" dirty="0">
                <a:latin typeface="Avenir Book" charset="0"/>
                <a:ea typeface="Avenir Book" charset="0"/>
                <a:cs typeface="Avenir Book" charset="0"/>
              </a:rPr>
              <a:t>	</a:t>
            </a:r>
            <a:endParaRPr lang="en-US" sz="5300" spc="0" dirty="0">
              <a:latin typeface="Avenir Book" charset="0"/>
              <a:ea typeface="Avenir Book" charset="0"/>
              <a:cs typeface="Avenir Book"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93" y="2060028"/>
            <a:ext cx="2418272" cy="374547"/>
          </a:xfrm>
          <a:prstGeom prst="rect">
            <a:avLst/>
          </a:prstGeom>
        </p:spPr>
      </p:pic>
      <p:pic>
        <p:nvPicPr>
          <p:cNvPr id="11" name="Picture 10"/>
          <p:cNvPicPr>
            <a:picLocks noChangeAspect="1"/>
          </p:cNvPicPr>
          <p:nvPr/>
        </p:nvPicPr>
        <p:blipFill>
          <a:blip r:embed="rId3">
            <a:alphaModFix amt="45000"/>
          </a:blip>
          <a:stretch>
            <a:fillRect/>
          </a:stretch>
        </p:blipFill>
        <p:spPr>
          <a:xfrm>
            <a:off x="5799965" y="2060028"/>
            <a:ext cx="6392035" cy="4797972"/>
          </a:xfrm>
          <a:prstGeom prst="rect">
            <a:avLst/>
          </a:prstGeom>
        </p:spPr>
      </p:pic>
      <p:pic>
        <p:nvPicPr>
          <p:cNvPr id="12" name="Picture 11"/>
          <p:cNvPicPr>
            <a:picLocks noChangeAspect="1"/>
          </p:cNvPicPr>
          <p:nvPr/>
        </p:nvPicPr>
        <p:blipFill>
          <a:blip r:embed="rId4"/>
          <a:stretch>
            <a:fillRect/>
          </a:stretch>
        </p:blipFill>
        <p:spPr>
          <a:xfrm>
            <a:off x="1127978" y="2914820"/>
            <a:ext cx="5493540" cy="308838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Picture 13"/>
          <p:cNvPicPr>
            <a:picLocks noChangeAspect="1"/>
          </p:cNvPicPr>
          <p:nvPr/>
        </p:nvPicPr>
        <p:blipFill rotWithShape="1">
          <a:blip r:embed="rId5"/>
          <a:srcRect t="12218" b="12935"/>
          <a:stretch/>
        </p:blipFill>
        <p:spPr>
          <a:xfrm>
            <a:off x="109598" y="126124"/>
            <a:ext cx="884670" cy="662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8612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826" y="544454"/>
            <a:ext cx="11726174" cy="887374"/>
          </a:xfrm>
        </p:spPr>
        <p:txBody>
          <a:bodyPr>
            <a:normAutofit fontScale="90000"/>
          </a:bodyPr>
          <a:lstStyle/>
          <a:p>
            <a:pPr algn="ctr">
              <a:lnSpc>
                <a:spcPct val="100000"/>
              </a:lnSpc>
            </a:pPr>
            <a:r>
              <a:rPr lang="en-US" sz="4000" b="1" spc="0" dirty="0" smtClean="0">
                <a:latin typeface="Avenir Book" charset="0"/>
                <a:ea typeface="Avenir Book" charset="0"/>
                <a:cs typeface="Avenir Book" charset="0"/>
              </a:rPr>
              <a:t>American Community Survey - 2010 </a:t>
            </a:r>
            <a:r>
              <a:rPr lang="mr-IN" sz="4000" b="1" spc="0" dirty="0" smtClean="0">
                <a:latin typeface="Avenir Book" charset="0"/>
                <a:ea typeface="Avenir Book" charset="0"/>
                <a:cs typeface="Avenir Book" charset="0"/>
              </a:rPr>
              <a:t>–</a:t>
            </a:r>
            <a:r>
              <a:rPr lang="en-US" sz="4000" b="1" spc="0" dirty="0">
                <a:latin typeface="Avenir Book" charset="0"/>
                <a:ea typeface="Avenir Book" charset="0"/>
                <a:cs typeface="Avenir Book" charset="0"/>
              </a:rPr>
              <a:t> </a:t>
            </a:r>
            <a:r>
              <a:rPr lang="en-US" sz="4000" b="1" spc="0" dirty="0" smtClean="0">
                <a:latin typeface="Avenir Book" charset="0"/>
                <a:ea typeface="Avenir Book" charset="0"/>
                <a:cs typeface="Avenir Book" charset="0"/>
              </a:rPr>
              <a:t>2014</a:t>
            </a:r>
            <a:br>
              <a:rPr lang="en-US" sz="4000" b="1" spc="0" dirty="0" smtClean="0">
                <a:latin typeface="Avenir Book" charset="0"/>
                <a:ea typeface="Avenir Book" charset="0"/>
                <a:cs typeface="Avenir Book" charset="0"/>
              </a:rPr>
            </a:br>
            <a:r>
              <a:rPr lang="en-US" sz="2700" b="1" spc="0" dirty="0" smtClean="0">
                <a:latin typeface="Avenir Book" charset="0"/>
                <a:ea typeface="Avenir Book" charset="0"/>
                <a:cs typeface="Avenir Book" charset="0"/>
              </a:rPr>
              <a:t>Albert </a:t>
            </a:r>
            <a:r>
              <a:rPr lang="en-US" sz="2700" b="1" spc="0" dirty="0">
                <a:latin typeface="Avenir Book" charset="0"/>
                <a:ea typeface="Avenir Book" charset="0"/>
                <a:cs typeface="Avenir Book" charset="0"/>
              </a:rPr>
              <a:t>Alva </a:t>
            </a:r>
            <a:r>
              <a:rPr lang="en-US" sz="2700" b="1" spc="0" dirty="0" smtClean="0">
                <a:latin typeface="Avenir Book" charset="0"/>
                <a:ea typeface="Avenir Book" charset="0"/>
                <a:cs typeface="Avenir Book" charset="0"/>
              </a:rPr>
              <a:t>| Rob Rivens</a:t>
            </a:r>
            <a:r>
              <a:rPr lang="en-US" sz="2700" b="1" spc="0" dirty="0">
                <a:latin typeface="Avenir Book" charset="0"/>
                <a:ea typeface="Avenir Book" charset="0"/>
                <a:cs typeface="Avenir Book" charset="0"/>
              </a:rPr>
              <a:t> | </a:t>
            </a:r>
            <a:r>
              <a:rPr lang="en-US" sz="2700" b="1" spc="0" dirty="0" smtClean="0">
                <a:latin typeface="Avenir Book" charset="0"/>
                <a:ea typeface="Avenir Book" charset="0"/>
                <a:cs typeface="Avenir Book" charset="0"/>
              </a:rPr>
              <a:t>Samira </a:t>
            </a:r>
            <a:r>
              <a:rPr lang="en-US" sz="2700" b="1" spc="0" dirty="0" err="1" smtClean="0">
                <a:latin typeface="Avenir Book" charset="0"/>
                <a:ea typeface="Avenir Book" charset="0"/>
                <a:cs typeface="Avenir Book" charset="0"/>
              </a:rPr>
              <a:t>Zarandioon</a:t>
            </a:r>
            <a:r>
              <a:rPr lang="en-US" sz="2700" b="1" spc="0" dirty="0" smtClean="0">
                <a:latin typeface="Avenir Book" charset="0"/>
                <a:ea typeface="Avenir Book" charset="0"/>
                <a:cs typeface="Avenir Book" charset="0"/>
              </a:rPr>
              <a:t> </a:t>
            </a:r>
            <a:r>
              <a:rPr lang="en-US" sz="2700" b="1" spc="0" dirty="0">
                <a:latin typeface="Avenir Book" charset="0"/>
                <a:ea typeface="Avenir Book" charset="0"/>
                <a:cs typeface="Avenir Book" charset="0"/>
              </a:rPr>
              <a:t>	</a:t>
            </a:r>
            <a:endParaRPr lang="en-US" sz="5300" spc="0" dirty="0">
              <a:latin typeface="Avenir Book" charset="0"/>
              <a:ea typeface="Avenir Book" charset="0"/>
              <a:cs typeface="Avenir Book" charset="0"/>
            </a:endParaRPr>
          </a:p>
        </p:txBody>
      </p:sp>
      <p:sp>
        <p:nvSpPr>
          <p:cNvPr id="5" name="Content Placeholder 2"/>
          <p:cNvSpPr txBox="1">
            <a:spLocks/>
          </p:cNvSpPr>
          <p:nvPr/>
        </p:nvSpPr>
        <p:spPr>
          <a:xfrm>
            <a:off x="819508" y="1777698"/>
            <a:ext cx="5149970" cy="4959531"/>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just"/>
            <a:r>
              <a:rPr lang="en-US" sz="2400" dirty="0" smtClean="0">
                <a:latin typeface="Avenir Book" charset="0"/>
                <a:ea typeface="Avenir Book" charset="0"/>
                <a:cs typeface="Avenir Book" charset="0"/>
              </a:rPr>
              <a:t>Our analysis will focus on education and economic data.  We will explore economic characteristics relating to educational institutions from grade-level, housing and school district lenses.  We will also perform spatial analyses on the data.  We hope to uncover patterns related to urban vs rural areas, areas exhibiting exponential population growth, as well as the impact of affluence and poverty on highest level of schooling attained by households.</a:t>
            </a:r>
          </a:p>
          <a:p>
            <a:pPr algn="just"/>
            <a:r>
              <a:rPr lang="en-US" sz="2400" dirty="0" smtClean="0">
                <a:latin typeface="Avenir Book" charset="0"/>
                <a:ea typeface="Avenir Book" charset="0"/>
                <a:cs typeface="Avenir Book" charset="0"/>
              </a:rPr>
              <a:t> </a:t>
            </a:r>
          </a:p>
          <a:p>
            <a:pPr algn="just"/>
            <a:endParaRPr lang="en-US" sz="2400" dirty="0">
              <a:latin typeface="Avenir Book" charset="0"/>
              <a:ea typeface="Avenir Book" charset="0"/>
              <a:cs typeface="Avenir Book"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3728" y="0"/>
            <a:ext cx="2418272" cy="374547"/>
          </a:xfrm>
          <a:prstGeom prst="rect">
            <a:avLst/>
          </a:prstGeom>
        </p:spPr>
      </p:pic>
      <p:sp>
        <p:nvSpPr>
          <p:cNvPr id="9" name="Title 1"/>
          <p:cNvSpPr txBox="1">
            <a:spLocks/>
          </p:cNvSpPr>
          <p:nvPr/>
        </p:nvSpPr>
        <p:spPr>
          <a:xfrm>
            <a:off x="819508" y="545444"/>
            <a:ext cx="10773402" cy="13255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r>
              <a:rPr lang="en-US" sz="2400" dirty="0" smtClean="0">
                <a:solidFill>
                  <a:srgbClr val="FFFF00"/>
                </a:solidFill>
                <a:latin typeface="Avenir Book" charset="0"/>
                <a:ea typeface="Avenir Book" charset="0"/>
                <a:cs typeface="Avenir Book" charset="0"/>
              </a:rPr>
              <a:t>Extract						   Executive Summary</a:t>
            </a:r>
            <a:endParaRPr lang="en-US" sz="2400" dirty="0">
              <a:solidFill>
                <a:srgbClr val="FFFF00"/>
              </a:solidFill>
              <a:latin typeface="Avenir Book" charset="0"/>
              <a:ea typeface="Avenir Book" charset="0"/>
              <a:cs typeface="Avenir Book" charset="0"/>
            </a:endParaRPr>
          </a:p>
        </p:txBody>
      </p:sp>
      <p:sp>
        <p:nvSpPr>
          <p:cNvPr id="10" name="Content Placeholder 2"/>
          <p:cNvSpPr txBox="1">
            <a:spLocks/>
          </p:cNvSpPr>
          <p:nvPr/>
        </p:nvSpPr>
        <p:spPr>
          <a:xfrm>
            <a:off x="6574765" y="1777697"/>
            <a:ext cx="5149970" cy="4959531"/>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just"/>
            <a:r>
              <a:rPr lang="en-US" sz="2400" dirty="0" smtClean="0">
                <a:latin typeface="Avenir Book" charset="0"/>
                <a:ea typeface="Avenir Book" charset="0"/>
                <a:cs typeface="Avenir Book" charset="0"/>
              </a:rPr>
              <a:t>In researching economic data by US school district, we found startling trends in the data related to highest level of education attained as well as gender.  The data showed that there were dominate states that clearly depicted higher salaries than other US states.  By slicing and dicing the data at a location level, we were able to uncover trends which lend credence to claims that males are compensated more heavily than females with similar schooling</a:t>
            </a:r>
            <a:r>
              <a:rPr lang="mr-IN" sz="2400" dirty="0" smtClean="0">
                <a:latin typeface="Avenir Book" charset="0"/>
                <a:ea typeface="Avenir Book" charset="0"/>
                <a:cs typeface="Avenir Book" charset="0"/>
              </a:rPr>
              <a:t>…</a:t>
            </a:r>
            <a:endParaRPr lang="en-US" sz="2400" dirty="0" smtClean="0">
              <a:latin typeface="Avenir Book" charset="0"/>
              <a:ea typeface="Avenir Book" charset="0"/>
              <a:cs typeface="Avenir Book" charset="0"/>
            </a:endParaRPr>
          </a:p>
          <a:p>
            <a:pPr algn="just"/>
            <a:r>
              <a:rPr lang="en-US" sz="2400" dirty="0" smtClean="0">
                <a:latin typeface="Avenir Book" charset="0"/>
                <a:ea typeface="Avenir Book" charset="0"/>
                <a:cs typeface="Avenir Book" charset="0"/>
              </a:rPr>
              <a:t> </a:t>
            </a:r>
          </a:p>
          <a:p>
            <a:pPr algn="just"/>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279140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09600" y="244063"/>
            <a:ext cx="11137900" cy="810037"/>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just"/>
            <a:r>
              <a:rPr lang="en-US" sz="2400" dirty="0" smtClean="0">
                <a:latin typeface="Avenir Book" charset="0"/>
                <a:ea typeface="Avenir Book" charset="0"/>
                <a:cs typeface="Avenir Book" charset="0"/>
              </a:rPr>
              <a:t>Average salaries across the Unites States range from a low of $28K/year in Mississippi, to a high of $50K/year in New Jersey</a:t>
            </a:r>
            <a:r>
              <a:rPr lang="mr-IN" sz="2400" dirty="0" smtClean="0">
                <a:latin typeface="Avenir Book" charset="0"/>
                <a:ea typeface="Avenir Book" charset="0"/>
                <a:cs typeface="Avenir Book" charset="0"/>
              </a:rPr>
              <a:t>…</a:t>
            </a:r>
            <a:r>
              <a:rPr lang="en-US" sz="2400" dirty="0" smtClean="0">
                <a:latin typeface="Avenir Book" charset="0"/>
                <a:ea typeface="Avenir Book" charset="0"/>
                <a:cs typeface="Avenir Book" charset="0"/>
              </a:rPr>
              <a:t> </a:t>
            </a:r>
          </a:p>
          <a:p>
            <a:pPr algn="just"/>
            <a:endParaRPr lang="en-US" sz="2400" dirty="0">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1790700" y="1473200"/>
            <a:ext cx="8775700"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6169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520145069"/>
              </p:ext>
            </p:extLst>
          </p:nvPr>
        </p:nvGraphicFramePr>
        <p:xfrm>
          <a:off x="5994400" y="762000"/>
          <a:ext cx="4918188" cy="5994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879148385"/>
              </p:ext>
            </p:extLst>
          </p:nvPr>
        </p:nvGraphicFramePr>
        <p:xfrm>
          <a:off x="522891" y="762000"/>
          <a:ext cx="4582510" cy="272086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12700" y="3619500"/>
            <a:ext cx="5600700" cy="3265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96" y="328447"/>
            <a:ext cx="5600700" cy="3265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53144" y="328448"/>
            <a:ext cx="5600700" cy="65567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6200000">
            <a:off x="7949325" y="2025537"/>
            <a:ext cx="471651" cy="407670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16200000">
            <a:off x="7778750" y="2834618"/>
            <a:ext cx="368300" cy="363220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p:cNvGraphicFramePr>
            <a:graphicFrameLocks/>
          </p:cNvGraphicFramePr>
          <p:nvPr>
            <p:extLst>
              <p:ext uri="{D42A27DB-BD31-4B8C-83A1-F6EECF244321}">
                <p14:modId xmlns:p14="http://schemas.microsoft.com/office/powerpoint/2010/main" val="1319810843"/>
              </p:ext>
            </p:extLst>
          </p:nvPr>
        </p:nvGraphicFramePr>
        <p:xfrm>
          <a:off x="12700" y="3706648"/>
          <a:ext cx="5445014" cy="3049752"/>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p:cNvSpPr/>
          <p:nvPr/>
        </p:nvSpPr>
        <p:spPr>
          <a:xfrm rot="16200000">
            <a:off x="2360887" y="3135585"/>
            <a:ext cx="205828" cy="4775203"/>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6200000">
            <a:off x="2381251" y="2863849"/>
            <a:ext cx="254000" cy="486410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6199" y="0"/>
            <a:ext cx="5576945" cy="369332"/>
          </a:xfrm>
          <a:prstGeom prst="rect">
            <a:avLst/>
          </a:prstGeom>
          <a:noFill/>
        </p:spPr>
        <p:txBody>
          <a:bodyPr wrap="square" rtlCol="0">
            <a:spAutoFit/>
          </a:bodyPr>
          <a:lstStyle/>
          <a:p>
            <a:r>
              <a:rPr lang="en-US" b="1" i="1" dirty="0" smtClean="0">
                <a:solidFill>
                  <a:srgbClr val="FF0000"/>
                </a:solidFill>
                <a:latin typeface="Avenir Book" charset="0"/>
                <a:ea typeface="Avenir Book" charset="0"/>
                <a:cs typeface="Avenir Book" charset="0"/>
              </a:rPr>
              <a:t>New Jersey dominates salary at all degree levels</a:t>
            </a:r>
            <a:r>
              <a:rPr lang="mr-IN" b="1" i="1" dirty="0" smtClean="0">
                <a:solidFill>
                  <a:srgbClr val="FF0000"/>
                </a:solidFill>
                <a:latin typeface="Avenir Book" charset="0"/>
                <a:ea typeface="Avenir Book" charset="0"/>
                <a:cs typeface="Avenir Book" charset="0"/>
              </a:rPr>
              <a:t>…</a:t>
            </a:r>
            <a:endParaRPr lang="en-US" b="1" i="1" dirty="0">
              <a:solidFill>
                <a:srgbClr val="FF0000"/>
              </a:solidFill>
              <a:latin typeface="Avenir Book" charset="0"/>
              <a:ea typeface="Avenir Book" charset="0"/>
              <a:cs typeface="Avenir Book" charset="0"/>
            </a:endParaRPr>
          </a:p>
        </p:txBody>
      </p:sp>
      <p:sp>
        <p:nvSpPr>
          <p:cNvPr id="23" name="TextBox 22"/>
          <p:cNvSpPr txBox="1"/>
          <p:nvPr/>
        </p:nvSpPr>
        <p:spPr>
          <a:xfrm>
            <a:off x="5715547" y="392668"/>
            <a:ext cx="5576945" cy="369332"/>
          </a:xfrm>
          <a:prstGeom prst="rect">
            <a:avLst/>
          </a:prstGeom>
          <a:noFill/>
        </p:spPr>
        <p:txBody>
          <a:bodyPr wrap="square" rtlCol="0">
            <a:spAutoFit/>
          </a:bodyPr>
          <a:lstStyle/>
          <a:p>
            <a:pPr algn="r"/>
            <a:r>
              <a:rPr lang="en-US" b="1" i="1" dirty="0" smtClean="0">
                <a:solidFill>
                  <a:srgbClr val="FF0000"/>
                </a:solidFill>
                <a:latin typeface="Avenir Book" charset="0"/>
                <a:ea typeface="Avenir Book" charset="0"/>
                <a:cs typeface="Avenir Book" charset="0"/>
              </a:rPr>
              <a:t>Males in </a:t>
            </a:r>
            <a:r>
              <a:rPr lang="en-US" b="1" i="1" smtClean="0">
                <a:solidFill>
                  <a:srgbClr val="FF0000"/>
                </a:solidFill>
                <a:latin typeface="Avenir Book" charset="0"/>
                <a:ea typeface="Avenir Book" charset="0"/>
                <a:cs typeface="Avenir Book" charset="0"/>
              </a:rPr>
              <a:t>Jersey dominate!</a:t>
            </a:r>
            <a:endParaRPr lang="en-US" b="1" i="1" dirty="0">
              <a:solidFill>
                <a:srgbClr val="FF0000"/>
              </a:solidFill>
              <a:latin typeface="Avenir Book" charset="0"/>
              <a:ea typeface="Avenir Book" charset="0"/>
              <a:cs typeface="Avenir Book" charset="0"/>
            </a:endParaRPr>
          </a:p>
        </p:txBody>
      </p:sp>
    </p:spTree>
    <p:extLst>
      <p:ext uri="{BB962C8B-B14F-4D97-AF65-F5344CB8AC3E}">
        <p14:creationId xmlns:p14="http://schemas.microsoft.com/office/powerpoint/2010/main" val="43142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826" y="0"/>
            <a:ext cx="11726174" cy="887374"/>
          </a:xfrm>
        </p:spPr>
        <p:txBody>
          <a:bodyPr>
            <a:normAutofit/>
          </a:bodyPr>
          <a:lstStyle/>
          <a:p>
            <a:pPr algn="ctr">
              <a:lnSpc>
                <a:spcPct val="100000"/>
              </a:lnSpc>
            </a:pPr>
            <a:r>
              <a:rPr lang="en-US" sz="4000" b="1" spc="0" dirty="0" smtClean="0">
                <a:latin typeface="Avenir Book" charset="0"/>
                <a:ea typeface="Avenir Book" charset="0"/>
                <a:cs typeface="Avenir Book" charset="0"/>
              </a:rPr>
              <a:t>How did we get here?</a:t>
            </a:r>
            <a:endParaRPr lang="en-US" sz="5300" spc="0" dirty="0">
              <a:latin typeface="Avenir Book" charset="0"/>
              <a:ea typeface="Avenir Book" charset="0"/>
              <a:cs typeface="Avenir Book" charset="0"/>
            </a:endParaRPr>
          </a:p>
        </p:txBody>
      </p:sp>
      <p:sp>
        <p:nvSpPr>
          <p:cNvPr id="8" name="Content Placeholder 2"/>
          <p:cNvSpPr txBox="1">
            <a:spLocks/>
          </p:cNvSpPr>
          <p:nvPr/>
        </p:nvSpPr>
        <p:spPr>
          <a:xfrm>
            <a:off x="669265" y="964897"/>
            <a:ext cx="5149970" cy="4959531"/>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just"/>
            <a:r>
              <a:rPr lang="en-US" sz="2400" dirty="0" smtClean="0">
                <a:latin typeface="Avenir Book" charset="0"/>
                <a:ea typeface="Avenir Book" charset="0"/>
                <a:cs typeface="Avenir Book" charset="0"/>
              </a:rPr>
              <a:t>We found our dataset on the internet, downloaded in it’s raw format.</a:t>
            </a:r>
          </a:p>
          <a:p>
            <a:pPr marL="342900" indent="-342900" algn="just">
              <a:buFont typeface="Arial" charset="0"/>
              <a:buChar char="•"/>
            </a:pPr>
            <a:r>
              <a:rPr lang="en-US" sz="2400" dirty="0" smtClean="0">
                <a:latin typeface="Avenir Book" charset="0"/>
                <a:ea typeface="Avenir Book" charset="0"/>
                <a:cs typeface="Avenir Book" charset="0"/>
              </a:rPr>
              <a:t>We had to cleanse the data, as it initially had extraneous information such as ”margin of error”</a:t>
            </a:r>
          </a:p>
          <a:p>
            <a:pPr marL="342900" indent="-342900" algn="just">
              <a:buFont typeface="Arial" charset="0"/>
              <a:buChar char="•"/>
            </a:pPr>
            <a:r>
              <a:rPr lang="en-US" sz="2400" dirty="0" smtClean="0">
                <a:latin typeface="Avenir Book" charset="0"/>
                <a:ea typeface="Avenir Book" charset="0"/>
                <a:cs typeface="Avenir Book" charset="0"/>
              </a:rPr>
              <a:t>Some of the values were negative, which were obviously data entry errors, since salary cannot be less than zero</a:t>
            </a:r>
          </a:p>
          <a:p>
            <a:pPr marL="342900" indent="-342900" algn="just">
              <a:buFont typeface="Arial" charset="0"/>
              <a:buChar char="•"/>
            </a:pPr>
            <a:r>
              <a:rPr lang="en-US" sz="2400" dirty="0" smtClean="0">
                <a:latin typeface="Avenir Book" charset="0"/>
                <a:ea typeface="Avenir Book" charset="0"/>
                <a:cs typeface="Avenir Book" charset="0"/>
              </a:rPr>
              <a:t>We removed “zeroes” from the data, as we did not want averages to be skewed by these values</a:t>
            </a:r>
            <a:endParaRPr lang="en-US" sz="2400" dirty="0">
              <a:latin typeface="Avenir Book" charset="0"/>
              <a:ea typeface="Avenir Book" charset="0"/>
              <a:cs typeface="Avenir Book" charset="0"/>
            </a:endParaRPr>
          </a:p>
        </p:txBody>
      </p:sp>
      <p:sp>
        <p:nvSpPr>
          <p:cNvPr id="9" name="Content Placeholder 2"/>
          <p:cNvSpPr txBox="1">
            <a:spLocks/>
          </p:cNvSpPr>
          <p:nvPr/>
        </p:nvSpPr>
        <p:spPr>
          <a:xfrm>
            <a:off x="6600165" y="990297"/>
            <a:ext cx="5149970" cy="4959531"/>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just"/>
            <a:r>
              <a:rPr lang="en-US" sz="2400" dirty="0" smtClean="0">
                <a:latin typeface="Avenir Book" charset="0"/>
                <a:ea typeface="Avenir Book" charset="0"/>
                <a:cs typeface="Avenir Book" charset="0"/>
              </a:rPr>
              <a:t>We used </a:t>
            </a:r>
            <a:r>
              <a:rPr lang="en-US" sz="2400" dirty="0" err="1" smtClean="0">
                <a:latin typeface="Avenir Book" charset="0"/>
                <a:ea typeface="Avenir Book" charset="0"/>
                <a:cs typeface="Avenir Book" charset="0"/>
              </a:rPr>
              <a:t>mySQL</a:t>
            </a:r>
            <a:r>
              <a:rPr lang="en-US" sz="2400" dirty="0" smtClean="0">
                <a:latin typeface="Avenir Book" charset="0"/>
                <a:ea typeface="Avenir Book" charset="0"/>
                <a:cs typeface="Avenir Book" charset="0"/>
              </a:rPr>
              <a:t> to import our tables and ran queries to add descriptive data to our raw dataset</a:t>
            </a:r>
          </a:p>
          <a:p>
            <a:pPr algn="just"/>
            <a:r>
              <a:rPr lang="en-US" sz="2400" dirty="0" smtClean="0">
                <a:latin typeface="Avenir Book" charset="0"/>
                <a:ea typeface="Avenir Book" charset="0"/>
                <a:cs typeface="Avenir Book" charset="0"/>
              </a:rPr>
              <a:t>We also used Microsoft Excel to perform more analysis, utilizing pivot tables, auto-filters and graphing functions</a:t>
            </a:r>
          </a:p>
          <a:p>
            <a:pPr marL="342900" indent="-342900" algn="just">
              <a:buFont typeface="Arial" charset="0"/>
              <a:buChar char="•"/>
            </a:pPr>
            <a:endParaRPr lang="en-US" sz="2400" dirty="0" smtClean="0">
              <a:latin typeface="Avenir Book" charset="0"/>
              <a:ea typeface="Avenir Book" charset="0"/>
              <a:cs typeface="Avenir Book" charset="0"/>
            </a:endParaRPr>
          </a:p>
          <a:p>
            <a:pPr algn="just"/>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1045688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826" y="0"/>
            <a:ext cx="11726174" cy="887374"/>
          </a:xfrm>
        </p:spPr>
        <p:txBody>
          <a:bodyPr>
            <a:normAutofit/>
          </a:bodyPr>
          <a:lstStyle/>
          <a:p>
            <a:pPr algn="ctr">
              <a:lnSpc>
                <a:spcPct val="100000"/>
              </a:lnSpc>
            </a:pPr>
            <a:r>
              <a:rPr lang="en-US" sz="4000" b="1" spc="0" dirty="0" smtClean="0">
                <a:latin typeface="Avenir Book" charset="0"/>
                <a:ea typeface="Avenir Book" charset="0"/>
                <a:cs typeface="Avenir Book" charset="0"/>
              </a:rPr>
              <a:t>Database Schema</a:t>
            </a:r>
            <a:endParaRPr lang="en-US" sz="5300" spc="0" dirty="0">
              <a:latin typeface="Avenir Book" charset="0"/>
              <a:ea typeface="Avenir Book" charset="0"/>
              <a:cs typeface="Avenir Book"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887374"/>
            <a:ext cx="7886979" cy="492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87" y="2133600"/>
            <a:ext cx="6206883" cy="4216400"/>
          </a:xfrm>
          <a:prstGeom prst="rect">
            <a:avLst/>
          </a:prstGeom>
        </p:spPr>
      </p:pic>
    </p:spTree>
    <p:extLst>
      <p:ext uri="{BB962C8B-B14F-4D97-AF65-F5344CB8AC3E}">
        <p14:creationId xmlns:p14="http://schemas.microsoft.com/office/powerpoint/2010/main" val="87168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228" y="92491"/>
            <a:ext cx="10197766" cy="905992"/>
          </a:xfrm>
        </p:spPr>
        <p:txBody>
          <a:bodyPr/>
          <a:lstStyle/>
          <a:p>
            <a:r>
              <a:rPr lang="en-US" dirty="0" smtClean="0">
                <a:latin typeface="Avenir Book" charset="0"/>
                <a:ea typeface="Avenir Book" charset="0"/>
                <a:cs typeface="Avenir Book" charset="0"/>
              </a:rPr>
              <a:t>Technical Stuff</a:t>
            </a:r>
            <a:r>
              <a:rPr lang="mr-IN"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a:xfrm>
            <a:off x="231228" y="1312945"/>
            <a:ext cx="10552385" cy="3542831"/>
          </a:xfrm>
          <a:solidFill>
            <a:schemeClr val="bg1"/>
          </a:solidFill>
        </p:spPr>
        <p:txBody>
          <a:bodyPr>
            <a:noAutofit/>
          </a:bodyPr>
          <a:lstStyle/>
          <a:p>
            <a:pPr marL="0" indent="0">
              <a:buNone/>
            </a:pPr>
            <a:r>
              <a:rPr lang="en-US" sz="2400" dirty="0" smtClean="0">
                <a:latin typeface="Avenir Book" charset="0"/>
                <a:ea typeface="Avenir Book" charset="0"/>
                <a:cs typeface="Avenir Book" charset="0"/>
              </a:rPr>
              <a:t>DATA: </a:t>
            </a:r>
          </a:p>
          <a:p>
            <a:pPr>
              <a:buFont typeface="Wingdings" charset="2"/>
              <a:buChar char="§"/>
            </a:pPr>
            <a:r>
              <a:rPr lang="en-US" sz="2400" dirty="0" smtClean="0">
                <a:latin typeface="Avenir Book" charset="0"/>
                <a:ea typeface="Avenir Book" charset="0"/>
                <a:cs typeface="Avenir Book" charset="0"/>
              </a:rPr>
              <a:t>Education Data (2.3MB): 	</a:t>
            </a:r>
            <a:r>
              <a:rPr lang="en-US" sz="2400" dirty="0" smtClean="0">
                <a:latin typeface="Avenir Book" charset="0"/>
                <a:ea typeface="Avenir Book" charset="0"/>
                <a:cs typeface="Avenir Book" charset="0"/>
                <a:hlinkClick r:id="rId2"/>
              </a:rPr>
              <a:t>https</a:t>
            </a:r>
            <a:r>
              <a:rPr lang="en-US" sz="2400" dirty="0">
                <a:latin typeface="Avenir Book" charset="0"/>
                <a:ea typeface="Avenir Book" charset="0"/>
                <a:cs typeface="Avenir Book" charset="0"/>
                <a:hlinkClick r:id="rId2"/>
              </a:rPr>
              <a:t>://</a:t>
            </a:r>
            <a:r>
              <a:rPr lang="en-US" sz="2400" dirty="0" smtClean="0">
                <a:latin typeface="Avenir Book" charset="0"/>
                <a:ea typeface="Avenir Book" charset="0"/>
                <a:cs typeface="Avenir Book" charset="0"/>
                <a:hlinkClick r:id="rId2"/>
              </a:rPr>
              <a:t>nces.ed.gov/programs/edge/tables.aspx?ds=acs&amp;y=2014</a:t>
            </a:r>
            <a:endParaRPr lang="en-US" sz="2400" dirty="0">
              <a:latin typeface="Avenir Book" charset="0"/>
              <a:ea typeface="Avenir Book" charset="0"/>
              <a:cs typeface="Avenir Book" charset="0"/>
            </a:endParaRPr>
          </a:p>
          <a:p>
            <a:pPr>
              <a:buFont typeface="Wingdings" charset="2"/>
              <a:buChar char="§"/>
            </a:pPr>
            <a:r>
              <a:rPr lang="en-US" sz="2400" dirty="0" smtClean="0">
                <a:latin typeface="Avenir Book" charset="0"/>
                <a:ea typeface="Avenir Book" charset="0"/>
                <a:cs typeface="Avenir Book" charset="0"/>
              </a:rPr>
              <a:t>School District Geo Code Translation Table (752KB):</a:t>
            </a:r>
          </a:p>
          <a:p>
            <a:pPr marL="0" indent="0">
              <a:buNone/>
            </a:pPr>
            <a:r>
              <a:rPr lang="en-US" sz="2400" dirty="0" smtClean="0">
                <a:latin typeface="Avenir Book" charset="0"/>
                <a:ea typeface="Avenir Book" charset="0"/>
                <a:cs typeface="Avenir Book" charset="0"/>
              </a:rPr>
              <a:t>	</a:t>
            </a:r>
            <a:r>
              <a:rPr lang="en-US" sz="2400" dirty="0" smtClean="0">
                <a:latin typeface="Avenir Book" charset="0"/>
                <a:ea typeface="Avenir Book" charset="0"/>
                <a:cs typeface="Avenir Book" charset="0"/>
                <a:hlinkClick r:id="rId3"/>
              </a:rPr>
              <a:t>https</a:t>
            </a:r>
            <a:r>
              <a:rPr lang="en-US" sz="2400" dirty="0">
                <a:latin typeface="Avenir Book" charset="0"/>
                <a:ea typeface="Avenir Book" charset="0"/>
                <a:cs typeface="Avenir Book" charset="0"/>
                <a:hlinkClick r:id="rId3"/>
              </a:rPr>
              <a:t>://</a:t>
            </a:r>
            <a:r>
              <a:rPr lang="en-US" sz="2400" dirty="0" smtClean="0">
                <a:latin typeface="Avenir Book" charset="0"/>
                <a:ea typeface="Avenir Book" charset="0"/>
                <a:cs typeface="Avenir Book" charset="0"/>
                <a:hlinkClick r:id="rId3"/>
              </a:rPr>
              <a:t>www.census.gov/geo/reference/geoidentifiers.html</a:t>
            </a:r>
            <a:endParaRPr lang="en-US" sz="2400" dirty="0" smtClean="0">
              <a:latin typeface="Avenir Book" charset="0"/>
              <a:ea typeface="Avenir Book" charset="0"/>
              <a:cs typeface="Avenir Book" charset="0"/>
            </a:endParaRPr>
          </a:p>
          <a:p>
            <a:pPr>
              <a:buFont typeface="Wingdings" charset="2"/>
              <a:buChar char="§"/>
            </a:pPr>
            <a:r>
              <a:rPr lang="en-US" sz="2400" dirty="0" smtClean="0">
                <a:latin typeface="Avenir Book" charset="0"/>
                <a:ea typeface="Avenir Book" charset="0"/>
                <a:cs typeface="Avenir Book" charset="0"/>
              </a:rPr>
              <a:t>State Abbreviation Translation Table:</a:t>
            </a:r>
          </a:p>
          <a:p>
            <a:pPr marL="0" indent="0">
              <a:buNone/>
            </a:pPr>
            <a:r>
              <a:rPr lang="en-US" sz="2400" dirty="0">
                <a:latin typeface="Avenir Book" charset="0"/>
                <a:ea typeface="Avenir Book" charset="0"/>
                <a:cs typeface="Avenir Book" charset="0"/>
              </a:rPr>
              <a:t>	</a:t>
            </a:r>
            <a:r>
              <a:rPr lang="en-US" sz="2400" dirty="0">
                <a:latin typeface="Avenir Book" charset="0"/>
                <a:ea typeface="Avenir Book" charset="0"/>
                <a:cs typeface="Avenir Book" charset="0"/>
                <a:hlinkClick r:id="rId4"/>
              </a:rPr>
              <a:t>http://www.whypad.com/posts/excel-spreadsheet-of-us-states/583</a:t>
            </a:r>
            <a:r>
              <a:rPr lang="en-US" sz="2400" dirty="0" smtClean="0">
                <a:latin typeface="Avenir Book" charset="0"/>
                <a:ea typeface="Avenir Book" charset="0"/>
                <a:cs typeface="Avenir Book" charset="0"/>
                <a:hlinkClick r:id="rId4"/>
              </a:rPr>
              <a:t>/</a:t>
            </a:r>
            <a:endParaRPr lang="en-US" sz="2400" dirty="0" smtClean="0">
              <a:latin typeface="Avenir Book" charset="0"/>
              <a:ea typeface="Avenir Book" charset="0"/>
              <a:cs typeface="Avenir Book" charset="0"/>
            </a:endParaRPr>
          </a:p>
          <a:p>
            <a:pPr marL="0" indent="0">
              <a:buNone/>
            </a:pPr>
            <a:endParaRPr lang="en-US" sz="2400" dirty="0" smtClean="0">
              <a:latin typeface="Avenir Book" charset="0"/>
              <a:ea typeface="Avenir Book" charset="0"/>
              <a:cs typeface="Avenir Book" charset="0"/>
            </a:endParaRPr>
          </a:p>
          <a:p>
            <a:pPr marL="0" indent="0">
              <a:buNone/>
            </a:pPr>
            <a:endParaRPr lang="en-US" sz="2400" dirty="0">
              <a:latin typeface="Avenir Book" charset="0"/>
              <a:ea typeface="Avenir Book" charset="0"/>
              <a:cs typeface="Avenir Book" charset="0"/>
            </a:endParaRPr>
          </a:p>
          <a:p>
            <a:pPr marL="0" indent="0">
              <a:buNone/>
            </a:pPr>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1402227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587" b="5650"/>
          <a:stretch/>
        </p:blipFill>
        <p:spPr>
          <a:xfrm>
            <a:off x="0" y="998483"/>
            <a:ext cx="7462345" cy="5859517"/>
          </a:xfrm>
          <a:prstGeom prst="rect">
            <a:avLst/>
          </a:prstGeom>
          <a:ln>
            <a:noFill/>
          </a:ln>
          <a:effectLst>
            <a:softEdge rad="112500"/>
          </a:effectLst>
        </p:spPr>
      </p:pic>
      <p:sp>
        <p:nvSpPr>
          <p:cNvPr id="2" name="Title 1"/>
          <p:cNvSpPr>
            <a:spLocks noGrp="1"/>
          </p:cNvSpPr>
          <p:nvPr>
            <p:ph type="title"/>
          </p:nvPr>
        </p:nvSpPr>
        <p:spPr>
          <a:xfrm>
            <a:off x="189186" y="92491"/>
            <a:ext cx="10239808" cy="905992"/>
          </a:xfrm>
        </p:spPr>
        <p:txBody>
          <a:bodyPr/>
          <a:lstStyle/>
          <a:p>
            <a:r>
              <a:rPr lang="en-US" dirty="0" smtClean="0">
                <a:latin typeface="Avenir Book" charset="0"/>
                <a:ea typeface="Avenir Book" charset="0"/>
                <a:cs typeface="Avenir Book" charset="0"/>
              </a:rPr>
              <a:t>Technical Stuff</a:t>
            </a:r>
            <a:r>
              <a:rPr lang="mr-IN"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a:xfrm>
            <a:off x="1582201" y="1323457"/>
            <a:ext cx="4387676" cy="3542831"/>
          </a:xfrm>
          <a:solidFill>
            <a:schemeClr val="bg1"/>
          </a:solidFill>
        </p:spPr>
        <p:txBody>
          <a:bodyPr>
            <a:noAutofit/>
          </a:bodyPr>
          <a:lstStyle/>
          <a:p>
            <a:pPr marL="0" indent="0">
              <a:buNone/>
            </a:pPr>
            <a:r>
              <a:rPr lang="en-US" sz="2400" dirty="0" smtClean="0">
                <a:latin typeface="Avenir Book" charset="0"/>
                <a:ea typeface="Avenir Book" charset="0"/>
                <a:cs typeface="Avenir Book" charset="0"/>
              </a:rPr>
              <a:t>HARDWARE: </a:t>
            </a:r>
            <a:r>
              <a:rPr lang="en-US" sz="2400" b="1" dirty="0" smtClean="0">
                <a:solidFill>
                  <a:srgbClr val="FF0000"/>
                </a:solidFill>
                <a:latin typeface="Avenir Book" charset="0"/>
                <a:ea typeface="Avenir Book" charset="0"/>
                <a:cs typeface="Avenir Book" charset="0"/>
              </a:rPr>
              <a:t>MacBook Pro</a:t>
            </a:r>
          </a:p>
          <a:p>
            <a:pPr>
              <a:buFont typeface="Wingdings" charset="2"/>
              <a:buChar char="§"/>
            </a:pPr>
            <a:r>
              <a:rPr lang="en-US" sz="2400" dirty="0" smtClean="0">
                <a:latin typeface="Avenir Book" charset="0"/>
                <a:ea typeface="Avenir Book" charset="0"/>
                <a:cs typeface="Avenir Book" charset="0"/>
              </a:rPr>
              <a:t>Touch </a:t>
            </a:r>
            <a:r>
              <a:rPr lang="en-US" sz="2400" dirty="0">
                <a:latin typeface="Avenir Book" charset="0"/>
                <a:ea typeface="Avenir Book" charset="0"/>
                <a:cs typeface="Avenir Book" charset="0"/>
              </a:rPr>
              <a:t>Bar and Touch ID</a:t>
            </a: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2.9GHz Processor </a:t>
            </a: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512GB Storage</a:t>
            </a:r>
          </a:p>
          <a:p>
            <a:pPr>
              <a:buFont typeface="Wingdings" charset="2"/>
              <a:buChar char="§"/>
            </a:pPr>
            <a:r>
              <a:rPr lang="en-US" sz="2400" dirty="0">
                <a:latin typeface="Avenir Book" charset="0"/>
                <a:ea typeface="Avenir Book" charset="0"/>
                <a:cs typeface="Avenir Book" charset="0"/>
              </a:rPr>
              <a:t>2.9GHz quad-core 7th-generation Intel Core i7 processor</a:t>
            </a:r>
          </a:p>
          <a:p>
            <a:pPr>
              <a:buFont typeface="Wingdings" charset="2"/>
              <a:buChar char="§"/>
            </a:pPr>
            <a:r>
              <a:rPr lang="en-US" sz="2400" dirty="0">
                <a:latin typeface="Avenir Book" charset="0"/>
                <a:ea typeface="Avenir Book" charset="0"/>
                <a:cs typeface="Avenir Book" charset="0"/>
              </a:rPr>
              <a:t>Turbo Boost up to </a:t>
            </a:r>
            <a:r>
              <a:rPr lang="en-US" sz="2400" dirty="0" smtClean="0">
                <a:latin typeface="Avenir Book" charset="0"/>
                <a:ea typeface="Avenir Book" charset="0"/>
                <a:cs typeface="Avenir Book" charset="0"/>
              </a:rPr>
              <a:t>3.9GHz</a:t>
            </a:r>
            <a:endParaRPr lang="en-US" sz="2400" dirty="0">
              <a:latin typeface="Avenir Book" charset="0"/>
              <a:ea typeface="Avenir Book" charset="0"/>
              <a:cs typeface="Avenir Book" charset="0"/>
            </a:endParaRPr>
          </a:p>
        </p:txBody>
      </p:sp>
      <p:sp>
        <p:nvSpPr>
          <p:cNvPr id="7" name="Content Placeholder 2"/>
          <p:cNvSpPr txBox="1">
            <a:spLocks/>
          </p:cNvSpPr>
          <p:nvPr/>
        </p:nvSpPr>
        <p:spPr>
          <a:xfrm>
            <a:off x="5876884" y="1334812"/>
            <a:ext cx="5155333" cy="3531476"/>
          </a:xfrm>
          <a:prstGeom prst="rect">
            <a:avLst/>
          </a:prstGeom>
          <a:solidFill>
            <a:schemeClr val="bg1"/>
          </a:solidFill>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buFont typeface="Wingdings" charset="2"/>
              <a:buChar char="ü"/>
            </a:pPr>
            <a:endParaRPr lang="en-US" sz="2400" dirty="0" smtClean="0">
              <a:latin typeface="Avenir Book" charset="0"/>
              <a:ea typeface="Avenir Book" charset="0"/>
              <a:cs typeface="Avenir Book" charset="0"/>
            </a:endParaRPr>
          </a:p>
          <a:p>
            <a:pPr>
              <a:buFont typeface="Wingdings" charset="2"/>
              <a:buChar char="§"/>
            </a:pPr>
            <a:r>
              <a:rPr lang="en-US" sz="2400" dirty="0" smtClean="0">
                <a:latin typeface="Avenir Book" charset="0"/>
                <a:ea typeface="Avenir Book" charset="0"/>
                <a:cs typeface="Avenir Book" charset="0"/>
              </a:rPr>
              <a:t>16GB 2133MHz LPDDR3 memory</a:t>
            </a:r>
          </a:p>
          <a:p>
            <a:pPr>
              <a:buFont typeface="Wingdings" charset="2"/>
              <a:buChar char="§"/>
            </a:pPr>
            <a:r>
              <a:rPr lang="en-US" sz="2400" dirty="0" smtClean="0">
                <a:latin typeface="Avenir Book" charset="0"/>
                <a:ea typeface="Avenir Book" charset="0"/>
                <a:cs typeface="Avenir Book" charset="0"/>
              </a:rPr>
              <a:t>512GB SSD storage</a:t>
            </a:r>
            <a:r>
              <a:rPr lang="en-US" sz="2400" baseline="30000" dirty="0" smtClean="0">
                <a:latin typeface="Avenir Book" charset="0"/>
                <a:ea typeface="Avenir Book" charset="0"/>
                <a:cs typeface="Avenir Book" charset="0"/>
              </a:rPr>
              <a:t>1</a:t>
            </a:r>
            <a:endParaRPr lang="en-US" sz="2400" dirty="0" smtClean="0">
              <a:latin typeface="Avenir Book" charset="0"/>
              <a:ea typeface="Avenir Book" charset="0"/>
              <a:cs typeface="Avenir Book" charset="0"/>
            </a:endParaRPr>
          </a:p>
          <a:p>
            <a:pPr>
              <a:buFont typeface="Wingdings" charset="2"/>
              <a:buChar char="§"/>
            </a:pPr>
            <a:r>
              <a:rPr lang="en-US" sz="2400" dirty="0" smtClean="0">
                <a:latin typeface="Avenir Book" charset="0"/>
                <a:ea typeface="Avenir Book" charset="0"/>
                <a:cs typeface="Avenir Book" charset="0"/>
              </a:rPr>
              <a:t>Radeon Pro 560 with 4GB memory</a:t>
            </a:r>
          </a:p>
          <a:p>
            <a:pPr>
              <a:buFont typeface="Wingdings" charset="2"/>
              <a:buChar char="§"/>
            </a:pPr>
            <a:r>
              <a:rPr lang="en-US" sz="2400" dirty="0" smtClean="0">
                <a:latin typeface="Avenir Book" charset="0"/>
                <a:ea typeface="Avenir Book" charset="0"/>
                <a:cs typeface="Avenir Book" charset="0"/>
              </a:rPr>
              <a:t>Four Thunderbolt 3 ports</a:t>
            </a:r>
          </a:p>
          <a:p>
            <a:pPr>
              <a:buFont typeface="Wingdings" charset="2"/>
              <a:buChar char="§"/>
            </a:pPr>
            <a:r>
              <a:rPr lang="en-US" sz="2400" dirty="0" smtClean="0">
                <a:latin typeface="Avenir Book" charset="0"/>
                <a:ea typeface="Avenir Book" charset="0"/>
                <a:cs typeface="Avenir Book" charset="0"/>
              </a:rPr>
              <a:t>Touch Bar and Touch ID</a:t>
            </a:r>
            <a:endParaRPr lang="en-US" sz="2400" dirty="0">
              <a:latin typeface="Avenir Book" charset="0"/>
              <a:ea typeface="Avenir Book" charset="0"/>
              <a:cs typeface="Avenir Book" charset="0"/>
            </a:endParaRPr>
          </a:p>
        </p:txBody>
      </p:sp>
      <p:pic>
        <p:nvPicPr>
          <p:cNvPr id="8" name="Picture 7"/>
          <p:cNvPicPr>
            <a:picLocks noChangeAspect="1"/>
          </p:cNvPicPr>
          <p:nvPr/>
        </p:nvPicPr>
        <p:blipFill>
          <a:blip r:embed="rId3"/>
          <a:stretch>
            <a:fillRect/>
          </a:stretch>
        </p:blipFill>
        <p:spPr>
          <a:xfrm>
            <a:off x="10792269" y="0"/>
            <a:ext cx="432779" cy="525517"/>
          </a:xfrm>
          <a:prstGeom prst="rect">
            <a:avLst/>
          </a:prstGeom>
        </p:spPr>
      </p:pic>
    </p:spTree>
    <p:extLst>
      <p:ext uri="{BB962C8B-B14F-4D97-AF65-F5344CB8AC3E}">
        <p14:creationId xmlns:p14="http://schemas.microsoft.com/office/powerpoint/2010/main" val="1010486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622</TotalTime>
  <Words>406</Words>
  <Application>Microsoft Macintosh PowerPoint</Application>
  <PresentationFormat>Widescreen</PresentationFormat>
  <Paragraphs>48</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Book</vt:lpstr>
      <vt:lpstr>Calibri</vt:lpstr>
      <vt:lpstr>Century Schoolbook</vt:lpstr>
      <vt:lpstr>Wingdings</vt:lpstr>
      <vt:lpstr>Wingdings 2</vt:lpstr>
      <vt:lpstr>View</vt:lpstr>
      <vt:lpstr>American Community Survey - 2010 – 2014 Albert Alva | Rob Rivens | Samira Zarandioon  </vt:lpstr>
      <vt:lpstr>American Community Survey - 2010 – 2014 Albert Alva | Rob Rivens | Samira Zarandioon  </vt:lpstr>
      <vt:lpstr>PowerPoint Presentation</vt:lpstr>
      <vt:lpstr>PowerPoint Presentation</vt:lpstr>
      <vt:lpstr>How did we get here?</vt:lpstr>
      <vt:lpstr>Database Schema</vt:lpstr>
      <vt:lpstr>Technical Stuff…</vt:lpstr>
      <vt:lpstr>Technical Stuff…</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2006-2010  American Community Survey  5-Year Estimates </dc:title>
  <dc:creator>Rivens, Rob</dc:creator>
  <cp:lastModifiedBy>Rivens, Rob</cp:lastModifiedBy>
  <cp:revision>16</cp:revision>
  <dcterms:created xsi:type="dcterms:W3CDTF">2017-08-15T21:32:57Z</dcterms:created>
  <dcterms:modified xsi:type="dcterms:W3CDTF">2017-08-16T08:09:16Z</dcterms:modified>
</cp:coreProperties>
</file>